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sldIdLst>
    <p:sldId id="256" r:id="rId2"/>
    <p:sldId id="299" r:id="rId3"/>
    <p:sldId id="297" r:id="rId4"/>
    <p:sldId id="298" r:id="rId5"/>
    <p:sldId id="301" r:id="rId6"/>
    <p:sldId id="308" r:id="rId7"/>
    <p:sldId id="300" r:id="rId8"/>
    <p:sldId id="302" r:id="rId9"/>
    <p:sldId id="303" r:id="rId10"/>
    <p:sldId id="309" r:id="rId11"/>
    <p:sldId id="259" r:id="rId12"/>
    <p:sldId id="274" r:id="rId13"/>
    <p:sldId id="275" r:id="rId14"/>
    <p:sldId id="296" r:id="rId15"/>
    <p:sldId id="276" r:id="rId16"/>
    <p:sldId id="277" r:id="rId17"/>
    <p:sldId id="348" r:id="rId18"/>
    <p:sldId id="349" r:id="rId19"/>
    <p:sldId id="281" r:id="rId20"/>
    <p:sldId id="310" r:id="rId21"/>
    <p:sldId id="311" r:id="rId22"/>
    <p:sldId id="312" r:id="rId23"/>
    <p:sldId id="313" r:id="rId24"/>
    <p:sldId id="283" r:id="rId25"/>
    <p:sldId id="282" r:id="rId26"/>
    <p:sldId id="290" r:id="rId27"/>
    <p:sldId id="350" r:id="rId28"/>
    <p:sldId id="351" r:id="rId29"/>
    <p:sldId id="291" r:id="rId3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00"/>
    <a:srgbClr val="0000CC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D32962-50D0-4028-B4F1-4995A2E9D6BD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E3AB463A-9E3C-4B51-95F5-ECE3BA4652B2}">
      <dgm:prSet phldrT="[Text]" custT="1"/>
      <dgm:spPr>
        <a:solidFill>
          <a:srgbClr val="00B050"/>
        </a:solidFill>
      </dgm:spPr>
      <dgm:t>
        <a:bodyPr/>
        <a:lstStyle/>
        <a:p>
          <a:endParaRPr lang="id-ID" sz="2800" dirty="0"/>
        </a:p>
      </dgm:t>
    </dgm:pt>
    <dgm:pt modelId="{CCC24DC7-55E0-48B9-9DF7-3B438C9AEDE4}" type="parTrans" cxnId="{6B873DCC-2677-48BF-A53C-25F1AA5A7766}">
      <dgm:prSet/>
      <dgm:spPr/>
      <dgm:t>
        <a:bodyPr/>
        <a:lstStyle/>
        <a:p>
          <a:endParaRPr lang="id-ID"/>
        </a:p>
      </dgm:t>
    </dgm:pt>
    <dgm:pt modelId="{7D7A698E-76F6-49DE-8205-FD21A872376D}" type="sibTrans" cxnId="{6B873DCC-2677-48BF-A53C-25F1AA5A7766}">
      <dgm:prSet/>
      <dgm:spPr/>
      <dgm:t>
        <a:bodyPr/>
        <a:lstStyle/>
        <a:p>
          <a:endParaRPr lang="id-ID"/>
        </a:p>
      </dgm:t>
    </dgm:pt>
    <dgm:pt modelId="{670F67C0-6204-4C6C-89B3-7A232A91E670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altLang="en-US" sz="2400" dirty="0" err="1" smtClean="0"/>
            <a:t>Petani</a:t>
          </a:r>
          <a:r>
            <a:rPr lang="en-US" altLang="en-US" sz="2400" dirty="0" smtClean="0"/>
            <a:t> </a:t>
          </a:r>
          <a:r>
            <a:rPr lang="en-US" altLang="en-US" sz="2400" dirty="0" err="1" smtClean="0"/>
            <a:t>Berlahan</a:t>
          </a:r>
          <a:r>
            <a:rPr lang="en-US" altLang="en-US" sz="2400" dirty="0" smtClean="0"/>
            <a:t> </a:t>
          </a:r>
          <a:r>
            <a:rPr lang="en-US" altLang="en-US" sz="2400" dirty="0" err="1" smtClean="0"/>
            <a:t>Sempit</a:t>
          </a:r>
          <a:r>
            <a:rPr lang="en-US" altLang="en-US" sz="2400" dirty="0" smtClean="0"/>
            <a:t> : Margin </a:t>
          </a:r>
          <a:r>
            <a:rPr lang="en-US" altLang="en-US" sz="2400" dirty="0" err="1" smtClean="0"/>
            <a:t>Peningkatan</a:t>
          </a:r>
          <a:r>
            <a:rPr lang="en-US" altLang="en-US" sz="2400" dirty="0" smtClean="0"/>
            <a:t> </a:t>
          </a:r>
          <a:r>
            <a:rPr lang="en-US" altLang="en-US" sz="2400" dirty="0" err="1" smtClean="0"/>
            <a:t>Nilai</a:t>
          </a:r>
          <a:r>
            <a:rPr lang="en-US" altLang="en-US" sz="2400" dirty="0" smtClean="0"/>
            <a:t> </a:t>
          </a:r>
          <a:r>
            <a:rPr lang="en-US" altLang="en-US" sz="2400" dirty="0" err="1" smtClean="0"/>
            <a:t>Tambah</a:t>
          </a:r>
          <a:r>
            <a:rPr lang="en-US" altLang="en-US" sz="2400" dirty="0" smtClean="0"/>
            <a:t> </a:t>
          </a:r>
          <a:r>
            <a:rPr lang="en-US" altLang="en-US" sz="2400" dirty="0" err="1" smtClean="0"/>
            <a:t>Tidak</a:t>
          </a:r>
          <a:r>
            <a:rPr lang="en-US" altLang="en-US" sz="2400" dirty="0" smtClean="0"/>
            <a:t> Optimal</a:t>
          </a:r>
          <a:endParaRPr lang="id-ID" sz="2400" dirty="0"/>
        </a:p>
      </dgm:t>
    </dgm:pt>
    <dgm:pt modelId="{C418DF7A-30DB-4AA5-A000-F67D496BD54A}" type="parTrans" cxnId="{7A3D7D62-49C2-4147-AC42-25D12860F766}">
      <dgm:prSet/>
      <dgm:spPr/>
      <dgm:t>
        <a:bodyPr/>
        <a:lstStyle/>
        <a:p>
          <a:endParaRPr lang="id-ID"/>
        </a:p>
      </dgm:t>
    </dgm:pt>
    <dgm:pt modelId="{7593FE77-580F-4C1B-873D-707A8929E340}" type="sibTrans" cxnId="{7A3D7D62-49C2-4147-AC42-25D12860F766}">
      <dgm:prSet/>
      <dgm:spPr/>
      <dgm:t>
        <a:bodyPr/>
        <a:lstStyle/>
        <a:p>
          <a:endParaRPr lang="id-ID"/>
        </a:p>
      </dgm:t>
    </dgm:pt>
    <dgm:pt modelId="{DE3EC66C-5B7D-4833-917F-8EAD38EE0D38}">
      <dgm:prSet phldrT="[Text]" custT="1"/>
      <dgm:spPr/>
      <dgm:t>
        <a:bodyPr/>
        <a:lstStyle/>
        <a:p>
          <a:pPr algn="ctr" rtl="0" eaLnBrk="1" fontAlgn="base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FontTx/>
            <a:buNone/>
          </a:pPr>
          <a:r>
            <a:rPr lang="en-GB" altLang="en-US" sz="2800" kern="1200" dirty="0" err="1" smtClean="0">
              <a:solidFill>
                <a:srgbClr val="000000"/>
              </a:solidFill>
              <a:latin typeface="Calibri" panose="020F0502020204030204" pitchFamily="34" charset="0"/>
              <a:ea typeface="MS PGothic" panose="020B0600070205080204" pitchFamily="34" charset="-128"/>
              <a:cs typeface="Arial" pitchFamily="34" charset="0"/>
            </a:rPr>
            <a:t>Akses</a:t>
          </a:r>
          <a:r>
            <a:rPr lang="en-GB" altLang="en-US" sz="2800" kern="1200" dirty="0" smtClean="0">
              <a:solidFill>
                <a:srgbClr val="000000"/>
              </a:solidFill>
              <a:latin typeface="Calibri" panose="020F0502020204030204" pitchFamily="34" charset="0"/>
              <a:ea typeface="MS PGothic" panose="020B0600070205080204" pitchFamily="34" charset="-128"/>
              <a:cs typeface="Arial" pitchFamily="34" charset="0"/>
            </a:rPr>
            <a:t> </a:t>
          </a:r>
          <a:r>
            <a:rPr lang="en-GB" altLang="en-US" sz="2800" kern="1200" dirty="0" err="1" smtClean="0">
              <a:solidFill>
                <a:srgbClr val="000000"/>
              </a:solidFill>
              <a:latin typeface="Calibri" panose="020F0502020204030204" pitchFamily="34" charset="0"/>
              <a:ea typeface="MS PGothic" panose="020B0600070205080204" pitchFamily="34" charset="-128"/>
              <a:cs typeface="Arial" pitchFamily="34" charset="0"/>
            </a:rPr>
            <a:t>terhadap</a:t>
          </a:r>
          <a:r>
            <a:rPr lang="en-GB" altLang="en-US" sz="2800" kern="1200" dirty="0" smtClean="0">
              <a:solidFill>
                <a:srgbClr val="000000"/>
              </a:solidFill>
              <a:latin typeface="Calibri" panose="020F0502020204030204" pitchFamily="34" charset="0"/>
              <a:ea typeface="MS PGothic" panose="020B0600070205080204" pitchFamily="34" charset="-128"/>
              <a:cs typeface="Arial" pitchFamily="34" charset="0"/>
            </a:rPr>
            <a:t> Modal </a:t>
          </a:r>
          <a:r>
            <a:rPr lang="en-GB" altLang="en-US" sz="2800" kern="1200" dirty="0" err="1" smtClean="0">
              <a:solidFill>
                <a:srgbClr val="000000"/>
              </a:solidFill>
              <a:latin typeface="Calibri" panose="020F0502020204030204" pitchFamily="34" charset="0"/>
              <a:ea typeface="MS PGothic" panose="020B0600070205080204" pitchFamily="34" charset="-128"/>
              <a:cs typeface="Arial" pitchFamily="34" charset="0"/>
            </a:rPr>
            <a:t>Terbatas</a:t>
          </a:r>
          <a:endParaRPr lang="id-ID" altLang="en-US" sz="2800" kern="1200" dirty="0">
            <a:solidFill>
              <a:srgbClr val="000000"/>
            </a:solidFill>
            <a:latin typeface="Calibri" panose="020F0502020204030204" pitchFamily="34" charset="0"/>
            <a:ea typeface="MS PGothic" panose="020B0600070205080204" pitchFamily="34" charset="-128"/>
            <a:cs typeface="Arial" pitchFamily="34" charset="0"/>
          </a:endParaRPr>
        </a:p>
      </dgm:t>
    </dgm:pt>
    <dgm:pt modelId="{9DBE91A2-F6ED-45BF-B543-0508E350A6DC}" type="parTrans" cxnId="{3856B699-0598-42F3-8862-AF606DDE8EB6}">
      <dgm:prSet/>
      <dgm:spPr/>
      <dgm:t>
        <a:bodyPr/>
        <a:lstStyle/>
        <a:p>
          <a:endParaRPr lang="id-ID"/>
        </a:p>
      </dgm:t>
    </dgm:pt>
    <dgm:pt modelId="{EAE681D6-39CC-4CCA-9335-DAA05E7F7E67}" type="sibTrans" cxnId="{3856B699-0598-42F3-8862-AF606DDE8EB6}">
      <dgm:prSet/>
      <dgm:spPr/>
      <dgm:t>
        <a:bodyPr/>
        <a:lstStyle/>
        <a:p>
          <a:endParaRPr lang="id-ID"/>
        </a:p>
      </dgm:t>
    </dgm:pt>
    <dgm:pt modelId="{1EB2AAC3-641B-434C-B2B2-3DF9686E15F0}">
      <dgm:prSet phldrT="[Text]" custT="1"/>
      <dgm:spPr>
        <a:solidFill>
          <a:srgbClr val="FFC000"/>
        </a:solidFill>
      </dgm:spPr>
      <dgm:t>
        <a:bodyPr/>
        <a:lstStyle/>
        <a:p>
          <a:r>
            <a:rPr lang="en-GB" sz="2800" dirty="0" err="1" smtClean="0">
              <a:solidFill>
                <a:schemeClr val="tx1"/>
              </a:solidFill>
            </a:rPr>
            <a:t>Pendampingan</a:t>
          </a:r>
          <a:r>
            <a:rPr lang="en-GB" sz="2800" dirty="0" smtClean="0">
              <a:solidFill>
                <a:schemeClr val="tx1"/>
              </a:solidFill>
            </a:rPr>
            <a:t> </a:t>
          </a:r>
          <a:r>
            <a:rPr lang="en-GB" sz="2800" dirty="0" err="1" smtClean="0">
              <a:solidFill>
                <a:schemeClr val="tx1"/>
              </a:solidFill>
            </a:rPr>
            <a:t>Tidak</a:t>
          </a:r>
          <a:r>
            <a:rPr lang="en-GB" sz="2800" dirty="0" smtClean="0">
              <a:solidFill>
                <a:schemeClr val="tx1"/>
              </a:solidFill>
            </a:rPr>
            <a:t> Optimal</a:t>
          </a:r>
          <a:endParaRPr lang="id-ID" sz="2800" dirty="0">
            <a:solidFill>
              <a:schemeClr val="tx1"/>
            </a:solidFill>
          </a:endParaRPr>
        </a:p>
      </dgm:t>
    </dgm:pt>
    <dgm:pt modelId="{83438A7E-6164-42BA-99EF-D2C0E251504B}" type="parTrans" cxnId="{94776524-5D0E-4350-8E9B-992B00F1447E}">
      <dgm:prSet/>
      <dgm:spPr/>
      <dgm:t>
        <a:bodyPr/>
        <a:lstStyle/>
        <a:p>
          <a:endParaRPr lang="id-ID"/>
        </a:p>
      </dgm:t>
    </dgm:pt>
    <dgm:pt modelId="{2BE13A33-02DB-4D11-AD9F-3100E0D001D7}" type="sibTrans" cxnId="{94776524-5D0E-4350-8E9B-992B00F1447E}">
      <dgm:prSet/>
      <dgm:spPr/>
      <dgm:t>
        <a:bodyPr/>
        <a:lstStyle/>
        <a:p>
          <a:endParaRPr lang="id-ID"/>
        </a:p>
      </dgm:t>
    </dgm:pt>
    <dgm:pt modelId="{B42BF163-BE7F-4B09-9095-AB418C139812}">
      <dgm:prSet phldrT="[Text]" custT="1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pPr>
            <a:lnSpc>
              <a:spcPct val="80000"/>
            </a:lnSpc>
          </a:pPr>
          <a:r>
            <a:rPr lang="en-US" sz="3200" b="1" dirty="0" err="1" smtClean="0">
              <a:solidFill>
                <a:schemeClr val="bg1"/>
              </a:solidFill>
              <a:latin typeface="+mn-lt"/>
            </a:rPr>
            <a:t>Penerapan</a:t>
          </a:r>
          <a:r>
            <a:rPr lang="en-US" sz="3200" b="1" dirty="0" smtClean="0">
              <a:solidFill>
                <a:schemeClr val="bg1"/>
              </a:solidFill>
              <a:latin typeface="+mn-lt"/>
            </a:rPr>
            <a:t> </a:t>
          </a:r>
          <a:r>
            <a:rPr lang="en-US" sz="3200" b="1" dirty="0" err="1" smtClean="0">
              <a:solidFill>
                <a:schemeClr val="bg1"/>
              </a:solidFill>
              <a:latin typeface="+mn-lt"/>
            </a:rPr>
            <a:t>Inovasi</a:t>
          </a:r>
          <a:r>
            <a:rPr lang="en-US" sz="3200" b="1" dirty="0" smtClean="0">
              <a:solidFill>
                <a:schemeClr val="bg1"/>
              </a:solidFill>
              <a:latin typeface="+mn-lt"/>
            </a:rPr>
            <a:t> </a:t>
          </a:r>
          <a:r>
            <a:rPr lang="en-US" sz="3200" b="1" dirty="0" err="1" smtClean="0">
              <a:solidFill>
                <a:schemeClr val="bg1"/>
              </a:solidFill>
              <a:latin typeface="+mn-lt"/>
            </a:rPr>
            <a:t>Belum</a:t>
          </a:r>
          <a:r>
            <a:rPr lang="en-US" sz="3200" b="1" dirty="0" smtClean="0">
              <a:solidFill>
                <a:schemeClr val="bg1"/>
              </a:solidFill>
              <a:latin typeface="+mn-lt"/>
            </a:rPr>
            <a:t> Optimal</a:t>
          </a:r>
          <a:endParaRPr lang="id-ID" sz="3200" dirty="0">
            <a:solidFill>
              <a:schemeClr val="bg1"/>
            </a:solidFill>
          </a:endParaRPr>
        </a:p>
      </dgm:t>
    </dgm:pt>
    <dgm:pt modelId="{387200ED-4CE9-4C50-BACE-6FDCC4002971}" type="sibTrans" cxnId="{249DCA34-A0F2-490E-8F2E-7063E38F75B1}">
      <dgm:prSet/>
      <dgm:spPr/>
      <dgm:t>
        <a:bodyPr/>
        <a:lstStyle/>
        <a:p>
          <a:endParaRPr lang="id-ID"/>
        </a:p>
      </dgm:t>
    </dgm:pt>
    <dgm:pt modelId="{2C6E4682-39FC-4649-BCC4-DC73E20A3927}" type="parTrans" cxnId="{249DCA34-A0F2-490E-8F2E-7063E38F75B1}">
      <dgm:prSet/>
      <dgm:spPr/>
      <dgm:t>
        <a:bodyPr/>
        <a:lstStyle/>
        <a:p>
          <a:endParaRPr lang="id-ID"/>
        </a:p>
      </dgm:t>
    </dgm:pt>
    <dgm:pt modelId="{927AB419-C03F-48BC-8C48-ABEF2F46807D}" type="pres">
      <dgm:prSet presAssocID="{25D32962-50D0-4028-B4F1-4995A2E9D6B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A43F802A-5A0A-4186-8FB2-FEE91006B1CF}" type="pres">
      <dgm:prSet presAssocID="{25D32962-50D0-4028-B4F1-4995A2E9D6BD}" presName="matrix" presStyleCnt="0"/>
      <dgm:spPr/>
    </dgm:pt>
    <dgm:pt modelId="{64D9F7EA-C32C-4E84-B6F6-9888B4BF205C}" type="pres">
      <dgm:prSet presAssocID="{25D32962-50D0-4028-B4F1-4995A2E9D6BD}" presName="tile1" presStyleLbl="node1" presStyleIdx="0" presStyleCnt="4"/>
      <dgm:spPr/>
      <dgm:t>
        <a:bodyPr/>
        <a:lstStyle/>
        <a:p>
          <a:endParaRPr lang="id-ID"/>
        </a:p>
      </dgm:t>
    </dgm:pt>
    <dgm:pt modelId="{86673E26-08B4-4B70-B746-53DE2B08D0B2}" type="pres">
      <dgm:prSet presAssocID="{25D32962-50D0-4028-B4F1-4995A2E9D6B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A32D63C-DB42-4F46-9FD1-4B3E055801A7}" type="pres">
      <dgm:prSet presAssocID="{25D32962-50D0-4028-B4F1-4995A2E9D6BD}" presName="tile2" presStyleLbl="node1" presStyleIdx="1" presStyleCnt="4" custScaleX="109342"/>
      <dgm:spPr/>
      <dgm:t>
        <a:bodyPr/>
        <a:lstStyle/>
        <a:p>
          <a:endParaRPr lang="id-ID"/>
        </a:p>
      </dgm:t>
    </dgm:pt>
    <dgm:pt modelId="{3354F088-E78B-4A9E-B411-7E1BB1D2B7BC}" type="pres">
      <dgm:prSet presAssocID="{25D32962-50D0-4028-B4F1-4995A2E9D6B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25B6602-003C-4A53-933F-50B2FBAB0700}" type="pres">
      <dgm:prSet presAssocID="{25D32962-50D0-4028-B4F1-4995A2E9D6BD}" presName="tile3" presStyleLbl="node1" presStyleIdx="2" presStyleCnt="4" custLinFactNeighborX="392"/>
      <dgm:spPr/>
      <dgm:t>
        <a:bodyPr/>
        <a:lstStyle/>
        <a:p>
          <a:endParaRPr lang="id-ID"/>
        </a:p>
      </dgm:t>
    </dgm:pt>
    <dgm:pt modelId="{07DA6A36-23FC-4BC8-BC4A-2F3D001DD843}" type="pres">
      <dgm:prSet presAssocID="{25D32962-50D0-4028-B4F1-4995A2E9D6B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F687A0A-7B1C-4AB4-897D-2CB90E72E773}" type="pres">
      <dgm:prSet presAssocID="{25D32962-50D0-4028-B4F1-4995A2E9D6BD}" presName="tile4" presStyleLbl="node1" presStyleIdx="3" presStyleCnt="4" custScaleX="108253" custScaleY="99019" custLinFactNeighborX="1096" custLinFactNeighborY="1408"/>
      <dgm:spPr/>
      <dgm:t>
        <a:bodyPr/>
        <a:lstStyle/>
        <a:p>
          <a:endParaRPr lang="id-ID"/>
        </a:p>
      </dgm:t>
    </dgm:pt>
    <dgm:pt modelId="{F75B254B-CDB5-4A64-945E-775E5A665BE1}" type="pres">
      <dgm:prSet presAssocID="{25D32962-50D0-4028-B4F1-4995A2E9D6B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42C0895-E015-4479-ABB9-1DE6DA3B249F}" type="pres">
      <dgm:prSet presAssocID="{25D32962-50D0-4028-B4F1-4995A2E9D6BD}" presName="centerTile" presStyleLbl="fgShp" presStyleIdx="0" presStyleCnt="1" custScaleX="149623" custScaleY="141748" custLinFactNeighborY="1518">
        <dgm:presLayoutVars>
          <dgm:chMax val="0"/>
          <dgm:chPref val="0"/>
        </dgm:presLayoutVars>
      </dgm:prSet>
      <dgm:spPr/>
      <dgm:t>
        <a:bodyPr/>
        <a:lstStyle/>
        <a:p>
          <a:endParaRPr lang="id-ID"/>
        </a:p>
      </dgm:t>
    </dgm:pt>
  </dgm:ptLst>
  <dgm:cxnLst>
    <dgm:cxn modelId="{94776524-5D0E-4350-8E9B-992B00F1447E}" srcId="{B42BF163-BE7F-4B09-9095-AB418C139812}" destId="{1EB2AAC3-641B-434C-B2B2-3DF9686E15F0}" srcOrd="3" destOrd="0" parTransId="{83438A7E-6164-42BA-99EF-D2C0E251504B}" sibTransId="{2BE13A33-02DB-4D11-AD9F-3100E0D001D7}"/>
    <dgm:cxn modelId="{F0EA29DB-0B3D-4A96-9AAE-E6643DA6C9A6}" type="presOf" srcId="{B42BF163-BE7F-4B09-9095-AB418C139812}" destId="{642C0895-E015-4479-ABB9-1DE6DA3B249F}" srcOrd="0" destOrd="0" presId="urn:microsoft.com/office/officeart/2005/8/layout/matrix1"/>
    <dgm:cxn modelId="{19558DBD-4A4E-41E9-B4B5-5329FEA8A506}" type="presOf" srcId="{E3AB463A-9E3C-4B51-95F5-ECE3BA4652B2}" destId="{64D9F7EA-C32C-4E84-B6F6-9888B4BF205C}" srcOrd="0" destOrd="0" presId="urn:microsoft.com/office/officeart/2005/8/layout/matrix1"/>
    <dgm:cxn modelId="{3214E753-B24C-44A7-BBA4-834AAEBCBF5A}" type="presOf" srcId="{1EB2AAC3-641B-434C-B2B2-3DF9686E15F0}" destId="{F75B254B-CDB5-4A64-945E-775E5A665BE1}" srcOrd="1" destOrd="0" presId="urn:microsoft.com/office/officeart/2005/8/layout/matrix1"/>
    <dgm:cxn modelId="{6B873DCC-2677-48BF-A53C-25F1AA5A7766}" srcId="{B42BF163-BE7F-4B09-9095-AB418C139812}" destId="{E3AB463A-9E3C-4B51-95F5-ECE3BA4652B2}" srcOrd="0" destOrd="0" parTransId="{CCC24DC7-55E0-48B9-9DF7-3B438C9AEDE4}" sibTransId="{7D7A698E-76F6-49DE-8205-FD21A872376D}"/>
    <dgm:cxn modelId="{2AB75E5F-4DA2-492C-8F11-ED6246D5C2D5}" type="presOf" srcId="{DE3EC66C-5B7D-4833-917F-8EAD38EE0D38}" destId="{025B6602-003C-4A53-933F-50B2FBAB0700}" srcOrd="0" destOrd="0" presId="urn:microsoft.com/office/officeart/2005/8/layout/matrix1"/>
    <dgm:cxn modelId="{249DCA34-A0F2-490E-8F2E-7063E38F75B1}" srcId="{25D32962-50D0-4028-B4F1-4995A2E9D6BD}" destId="{B42BF163-BE7F-4B09-9095-AB418C139812}" srcOrd="0" destOrd="0" parTransId="{2C6E4682-39FC-4649-BCC4-DC73E20A3927}" sibTransId="{387200ED-4CE9-4C50-BACE-6FDCC4002971}"/>
    <dgm:cxn modelId="{1F737949-2F26-4DC5-9850-CB80091D2E5B}" type="presOf" srcId="{670F67C0-6204-4C6C-89B3-7A232A91E670}" destId="{3354F088-E78B-4A9E-B411-7E1BB1D2B7BC}" srcOrd="1" destOrd="0" presId="urn:microsoft.com/office/officeart/2005/8/layout/matrix1"/>
    <dgm:cxn modelId="{8E8C6769-3F51-402E-9571-498E251022FB}" type="presOf" srcId="{25D32962-50D0-4028-B4F1-4995A2E9D6BD}" destId="{927AB419-C03F-48BC-8C48-ABEF2F46807D}" srcOrd="0" destOrd="0" presId="urn:microsoft.com/office/officeart/2005/8/layout/matrix1"/>
    <dgm:cxn modelId="{E1C43655-3BA8-47F6-B74B-15E1F5F8A597}" type="presOf" srcId="{DE3EC66C-5B7D-4833-917F-8EAD38EE0D38}" destId="{07DA6A36-23FC-4BC8-BC4A-2F3D001DD843}" srcOrd="1" destOrd="0" presId="urn:microsoft.com/office/officeart/2005/8/layout/matrix1"/>
    <dgm:cxn modelId="{989482ED-4FFD-40CE-AAA9-62C228612B85}" type="presOf" srcId="{670F67C0-6204-4C6C-89B3-7A232A91E670}" destId="{1A32D63C-DB42-4F46-9FD1-4B3E055801A7}" srcOrd="0" destOrd="0" presId="urn:microsoft.com/office/officeart/2005/8/layout/matrix1"/>
    <dgm:cxn modelId="{7A3D7D62-49C2-4147-AC42-25D12860F766}" srcId="{B42BF163-BE7F-4B09-9095-AB418C139812}" destId="{670F67C0-6204-4C6C-89B3-7A232A91E670}" srcOrd="1" destOrd="0" parTransId="{C418DF7A-30DB-4AA5-A000-F67D496BD54A}" sibTransId="{7593FE77-580F-4C1B-873D-707A8929E340}"/>
    <dgm:cxn modelId="{D9D54BCA-0E4A-4C15-8DC8-951E7BE1F473}" type="presOf" srcId="{E3AB463A-9E3C-4B51-95F5-ECE3BA4652B2}" destId="{86673E26-08B4-4B70-B746-53DE2B08D0B2}" srcOrd="1" destOrd="0" presId="urn:microsoft.com/office/officeart/2005/8/layout/matrix1"/>
    <dgm:cxn modelId="{3856B699-0598-42F3-8862-AF606DDE8EB6}" srcId="{B42BF163-BE7F-4B09-9095-AB418C139812}" destId="{DE3EC66C-5B7D-4833-917F-8EAD38EE0D38}" srcOrd="2" destOrd="0" parTransId="{9DBE91A2-F6ED-45BF-B543-0508E350A6DC}" sibTransId="{EAE681D6-39CC-4CCA-9335-DAA05E7F7E67}"/>
    <dgm:cxn modelId="{504A5CCF-D8FD-4CFC-AAA3-190EC4235233}" type="presOf" srcId="{1EB2AAC3-641B-434C-B2B2-3DF9686E15F0}" destId="{EF687A0A-7B1C-4AB4-897D-2CB90E72E773}" srcOrd="0" destOrd="0" presId="urn:microsoft.com/office/officeart/2005/8/layout/matrix1"/>
    <dgm:cxn modelId="{36FFD5CC-52B6-482D-9478-E6D27F4D3CF5}" type="presParOf" srcId="{927AB419-C03F-48BC-8C48-ABEF2F46807D}" destId="{A43F802A-5A0A-4186-8FB2-FEE91006B1CF}" srcOrd="0" destOrd="0" presId="urn:microsoft.com/office/officeart/2005/8/layout/matrix1"/>
    <dgm:cxn modelId="{E96F08BB-5C9E-45CC-88D9-5CEDD9C1F929}" type="presParOf" srcId="{A43F802A-5A0A-4186-8FB2-FEE91006B1CF}" destId="{64D9F7EA-C32C-4E84-B6F6-9888B4BF205C}" srcOrd="0" destOrd="0" presId="urn:microsoft.com/office/officeart/2005/8/layout/matrix1"/>
    <dgm:cxn modelId="{8B171C72-75D7-410A-9791-E81307527872}" type="presParOf" srcId="{A43F802A-5A0A-4186-8FB2-FEE91006B1CF}" destId="{86673E26-08B4-4B70-B746-53DE2B08D0B2}" srcOrd="1" destOrd="0" presId="urn:microsoft.com/office/officeart/2005/8/layout/matrix1"/>
    <dgm:cxn modelId="{7CD80F69-E91B-4815-B906-ADAF3DCDFA1A}" type="presParOf" srcId="{A43F802A-5A0A-4186-8FB2-FEE91006B1CF}" destId="{1A32D63C-DB42-4F46-9FD1-4B3E055801A7}" srcOrd="2" destOrd="0" presId="urn:microsoft.com/office/officeart/2005/8/layout/matrix1"/>
    <dgm:cxn modelId="{E3106B74-6A41-4F63-9C7E-8317CEA61A1D}" type="presParOf" srcId="{A43F802A-5A0A-4186-8FB2-FEE91006B1CF}" destId="{3354F088-E78B-4A9E-B411-7E1BB1D2B7BC}" srcOrd="3" destOrd="0" presId="urn:microsoft.com/office/officeart/2005/8/layout/matrix1"/>
    <dgm:cxn modelId="{78F66168-DBA5-4A21-A24B-1CE0728C9DA9}" type="presParOf" srcId="{A43F802A-5A0A-4186-8FB2-FEE91006B1CF}" destId="{025B6602-003C-4A53-933F-50B2FBAB0700}" srcOrd="4" destOrd="0" presId="urn:microsoft.com/office/officeart/2005/8/layout/matrix1"/>
    <dgm:cxn modelId="{A054CF4F-603B-4C1B-BE43-2A88FFA3255B}" type="presParOf" srcId="{A43F802A-5A0A-4186-8FB2-FEE91006B1CF}" destId="{07DA6A36-23FC-4BC8-BC4A-2F3D001DD843}" srcOrd="5" destOrd="0" presId="urn:microsoft.com/office/officeart/2005/8/layout/matrix1"/>
    <dgm:cxn modelId="{6139EB2E-8A43-4924-A33B-FB61A0A99B88}" type="presParOf" srcId="{A43F802A-5A0A-4186-8FB2-FEE91006B1CF}" destId="{EF687A0A-7B1C-4AB4-897D-2CB90E72E773}" srcOrd="6" destOrd="0" presId="urn:microsoft.com/office/officeart/2005/8/layout/matrix1"/>
    <dgm:cxn modelId="{82E47789-DE1E-4001-8706-B604D772F57E}" type="presParOf" srcId="{A43F802A-5A0A-4186-8FB2-FEE91006B1CF}" destId="{F75B254B-CDB5-4A64-945E-775E5A665BE1}" srcOrd="7" destOrd="0" presId="urn:microsoft.com/office/officeart/2005/8/layout/matrix1"/>
    <dgm:cxn modelId="{AAC03AAA-7BF5-411F-97DB-9602ECFCEA78}" type="presParOf" srcId="{927AB419-C03F-48BC-8C48-ABEF2F46807D}" destId="{642C0895-E015-4479-ABB9-1DE6DA3B249F}" srcOrd="1" destOrd="0" presId="urn:microsoft.com/office/officeart/2005/8/layout/matrix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28327-F79C-4279-AB0C-B1811899F62B}" type="datetimeFigureOut">
              <a:rPr lang="id-ID" smtClean="0"/>
              <a:pPr/>
              <a:t>15/12/2015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F480F-9B58-4446-9138-6AF0D6BC2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BBD8B-2E29-4422-872F-DA5EDC529273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2614646" y="4323777"/>
            <a:ext cx="6100758" cy="928694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sz="2000" b="1" dirty="0" smtClean="0">
                <a:solidFill>
                  <a:srgbClr val="002060"/>
                </a:solidFill>
              </a:rPr>
              <a:t>Prof. Dr. Ir. </a:t>
            </a:r>
            <a:r>
              <a:rPr lang="en-US" sz="2000" b="1" dirty="0" err="1" smtClean="0">
                <a:solidFill>
                  <a:srgbClr val="002060"/>
                </a:solidFill>
              </a:rPr>
              <a:t>Zulkifli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Alamsyah</a:t>
            </a:r>
            <a:r>
              <a:rPr lang="en-US" sz="2000" b="1" dirty="0" smtClean="0">
                <a:solidFill>
                  <a:srgbClr val="002060"/>
                </a:solidFill>
              </a:rPr>
              <a:t>, M.Sc.</a:t>
            </a:r>
          </a:p>
          <a:p>
            <a:pPr algn="l" eaLnBrk="1" hangingPunct="1">
              <a:spcBef>
                <a:spcPct val="0"/>
              </a:spcBef>
            </a:pPr>
            <a:r>
              <a:rPr lang="id-ID" sz="1800" b="1" dirty="0" smtClean="0">
                <a:solidFill>
                  <a:srgbClr val="006000"/>
                </a:solidFill>
              </a:rPr>
              <a:t>- </a:t>
            </a:r>
            <a:r>
              <a:rPr lang="id-ID" sz="1400" b="1" dirty="0" smtClean="0">
                <a:solidFill>
                  <a:srgbClr val="006000"/>
                </a:solidFill>
              </a:rPr>
              <a:t>Pengurus Pusat Perhimpunan Ekonomi Pertanian Indonesia</a:t>
            </a:r>
          </a:p>
          <a:p>
            <a:pPr algn="l" eaLnBrk="1" hangingPunct="1">
              <a:spcBef>
                <a:spcPct val="0"/>
              </a:spcBef>
            </a:pPr>
            <a:r>
              <a:rPr lang="id-ID" sz="1400" b="1" dirty="0" smtClean="0">
                <a:solidFill>
                  <a:srgbClr val="006000"/>
                </a:solidFill>
              </a:rPr>
              <a:t>- Fakultas Pertanian Universitas Jambi</a:t>
            </a:r>
            <a:endParaRPr lang="en-US" sz="1400" b="1" dirty="0" smtClean="0">
              <a:solidFill>
                <a:srgbClr val="006000"/>
              </a:solidFill>
            </a:endParaRPr>
          </a:p>
        </p:txBody>
      </p:sp>
      <p:pic>
        <p:nvPicPr>
          <p:cNvPr id="11" name="Picture 10" descr="PERHEP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134" y="3835324"/>
            <a:ext cx="1609729" cy="152250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14282" y="5643578"/>
            <a:ext cx="8715436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id-ID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Disampaikan pada S</a:t>
            </a:r>
            <a:r>
              <a:rPr lang="en-US" sz="1600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eminar</a:t>
            </a:r>
            <a:r>
              <a:rPr lang="en-US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Nasional</a:t>
            </a:r>
            <a:r>
              <a:rPr lang="en-US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Hasil</a:t>
            </a:r>
            <a:r>
              <a:rPr lang="en-US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Penelitian</a:t>
            </a:r>
            <a:r>
              <a:rPr lang="en-US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dalam</a:t>
            </a:r>
            <a:r>
              <a:rPr lang="en-US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Rangka</a:t>
            </a:r>
            <a:r>
              <a:rPr lang="en-US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Dies </a:t>
            </a:r>
            <a:r>
              <a:rPr lang="en-US" sz="1600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Natalis</a:t>
            </a:r>
            <a:r>
              <a:rPr lang="id-ID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ke-52 </a:t>
            </a:r>
            <a:r>
              <a:rPr lang="en-US" sz="1600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Fa</a:t>
            </a:r>
            <a:r>
              <a:rPr lang="id-ID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kultas P</a:t>
            </a:r>
            <a:r>
              <a:rPr lang="en-US" sz="1600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erta</a:t>
            </a:r>
            <a:r>
              <a:rPr lang="id-ID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nian</a:t>
            </a:r>
            <a:r>
              <a:rPr lang="en-US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Universitas</a:t>
            </a:r>
            <a:r>
              <a:rPr lang="en-US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Sriwijaya</a:t>
            </a:r>
            <a:r>
              <a:rPr lang="en-US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endParaRPr lang="id-ID" sz="16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US" sz="1600" b="1" dirty="0" smtClean="0">
                <a:ea typeface="Tahoma" pitchFamily="34" charset="0"/>
                <a:cs typeface="Tahoma" pitchFamily="34" charset="0"/>
              </a:rPr>
              <a:t>Palembang, 5 November 2015</a:t>
            </a:r>
            <a:endParaRPr lang="id-ID" sz="1600" b="1" dirty="0"/>
          </a:p>
        </p:txBody>
      </p:sp>
      <p:grpSp>
        <p:nvGrpSpPr>
          <p:cNvPr id="18" name="Group 17"/>
          <p:cNvGrpSpPr/>
          <p:nvPr/>
        </p:nvGrpSpPr>
        <p:grpSpPr>
          <a:xfrm>
            <a:off x="-32" y="44946"/>
            <a:ext cx="9144032" cy="1512000"/>
            <a:chOff x="-32" y="44946"/>
            <a:chExt cx="9144032" cy="1512000"/>
          </a:xfrm>
        </p:grpSpPr>
        <p:pic>
          <p:nvPicPr>
            <p:cNvPr id="6" name="Picture 3" descr="C:\Users\ion1\Pictures\padisri.jpg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45532" y="94371"/>
              <a:ext cx="2160000" cy="140400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7" name="AutoShape 4" descr="MVC-014S"/>
            <p:cNvSpPr>
              <a:spLocks noChangeArrowheads="1"/>
            </p:cNvSpPr>
            <p:nvPr/>
          </p:nvSpPr>
          <p:spPr bwMode="auto">
            <a:xfrm>
              <a:off x="94362" y="56424"/>
              <a:ext cx="2160000" cy="1476000"/>
            </a:xfrm>
            <a:prstGeom prst="parallelogram">
              <a:avLst>
                <a:gd name="adj" fmla="val 53"/>
              </a:avLst>
            </a:prstGeom>
            <a:blipFill dpi="0" rotWithShape="0">
              <a:blip r:embed="rId4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pic>
          <p:nvPicPr>
            <p:cNvPr id="13" name="Picture 7" descr="F:\100_5006.JPG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09276" y="44946"/>
              <a:ext cx="2124000" cy="151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7" descr="F:\100_1289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310582" y="49399"/>
              <a:ext cx="2160000" cy="1501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6" name="Straight Connector 15"/>
            <p:cNvCxnSpPr/>
            <p:nvPr/>
          </p:nvCxnSpPr>
          <p:spPr>
            <a:xfrm>
              <a:off x="0" y="69826"/>
              <a:ext cx="9144000" cy="1588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32" y="1526642"/>
              <a:ext cx="9144000" cy="1588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/>
        </p:nvSpPr>
        <p:spPr>
          <a:xfrm>
            <a:off x="928662" y="2143116"/>
            <a:ext cx="74295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64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PENGUATAN KELEMBAGAAN</a:t>
            </a:r>
            <a:r>
              <a:rPr lang="id-ID" sz="3200" b="1" dirty="0" smtClean="0">
                <a:solidFill>
                  <a:srgbClr val="0064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3200" b="1" dirty="0" smtClean="0">
                <a:solidFill>
                  <a:srgbClr val="0064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DAN PERMODALAN PETANI</a:t>
            </a:r>
            <a:endParaRPr lang="id-ID" sz="3200" dirty="0">
              <a:solidFill>
                <a:srgbClr val="0064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10</a:t>
            </a:fld>
            <a:endParaRPr lang="id-ID"/>
          </a:p>
        </p:txBody>
      </p:sp>
      <p:grpSp>
        <p:nvGrpSpPr>
          <p:cNvPr id="3" name="Group 14"/>
          <p:cNvGrpSpPr/>
          <p:nvPr/>
        </p:nvGrpSpPr>
        <p:grpSpPr>
          <a:xfrm>
            <a:off x="86428" y="154330"/>
            <a:ext cx="8929718" cy="6275066"/>
            <a:chOff x="86428" y="154330"/>
            <a:chExt cx="8929718" cy="6275066"/>
          </a:xfrm>
        </p:grpSpPr>
        <p:pic>
          <p:nvPicPr>
            <p:cNvPr id="2" name="Picture 1" descr="PERHEPI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292" y="154330"/>
              <a:ext cx="913499" cy="864000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>
              <a:off x="285720" y="1141396"/>
              <a:ext cx="8501122" cy="1588"/>
            </a:xfrm>
            <a:prstGeom prst="line">
              <a:avLst/>
            </a:prstGeom>
            <a:ln>
              <a:solidFill>
                <a:srgbClr val="00B05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6428" y="6427808"/>
              <a:ext cx="892971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158" y="1285860"/>
              <a:ext cx="642942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Rectangle 9"/>
          <p:cNvSpPr/>
          <p:nvPr/>
        </p:nvSpPr>
        <p:spPr>
          <a:xfrm>
            <a:off x="1285852" y="357166"/>
            <a:ext cx="19848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dirty="0" smtClean="0">
                <a:solidFill>
                  <a:srgbClr val="006400"/>
                </a:solidFill>
                <a:latin typeface="+mj-lt"/>
              </a:rPr>
              <a:t>OUTLINE</a:t>
            </a:r>
            <a:endParaRPr lang="en-US" sz="3200" b="1" dirty="0">
              <a:solidFill>
                <a:srgbClr val="006400"/>
              </a:solidFill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28728" y="1626106"/>
            <a:ext cx="735811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>
              <a:spcBef>
                <a:spcPts val="2400"/>
              </a:spcBef>
              <a:buFont typeface="Arial" pitchFamily="34" charset="0"/>
              <a:buChar char="•"/>
            </a:pPr>
            <a:r>
              <a:rPr lang="id-ID" altLang="en-US" sz="3200" dirty="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Pengantar</a:t>
            </a:r>
          </a:p>
          <a:p>
            <a:pPr marL="360363" indent="-360363">
              <a:spcBef>
                <a:spcPts val="2400"/>
              </a:spcBef>
              <a:buFont typeface="Arial" pitchFamily="34" charset="0"/>
              <a:buChar char="•"/>
            </a:pPr>
            <a:r>
              <a:rPr lang="en-US" altLang="en-US" sz="3200" dirty="0" err="1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Tantangan</a:t>
            </a:r>
            <a:r>
              <a:rPr lang="en-US" altLang="en-US" sz="3200" dirty="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Pembangunan </a:t>
            </a:r>
            <a:r>
              <a:rPr lang="en-US" altLang="en-US" sz="3200" dirty="0" err="1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Pertanian</a:t>
            </a:r>
            <a:endParaRPr lang="id-ID" altLang="en-US" sz="3200" dirty="0" smtClean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360363" indent="-360363">
              <a:spcBef>
                <a:spcPts val="2400"/>
              </a:spcBef>
              <a:buFont typeface="Arial" pitchFamily="34" charset="0"/>
              <a:buChar char="•"/>
            </a:pPr>
            <a:r>
              <a:rPr lang="id-ID" sz="32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Kondisi </a:t>
            </a:r>
            <a:r>
              <a:rPr lang="en-US" sz="3200" b="1" dirty="0" err="1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Kelembagaan</a:t>
            </a:r>
            <a:r>
              <a:rPr lang="en-US" sz="32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d-ID" sz="32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sz="32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 </a:t>
            </a:r>
            <a:r>
              <a:rPr lang="en-US" sz="3200" b="1" dirty="0" err="1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Permodalan</a:t>
            </a:r>
            <a:r>
              <a:rPr lang="id-ID" sz="32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Petani Saat ini</a:t>
            </a:r>
          </a:p>
          <a:p>
            <a:pPr marL="360363" indent="-360363">
              <a:spcBef>
                <a:spcPts val="2400"/>
              </a:spcBef>
              <a:buFont typeface="Arial" pitchFamily="34" charset="0"/>
              <a:buChar char="•"/>
            </a:pPr>
            <a:r>
              <a:rPr lang="en-US" altLang="en-US" sz="3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Upaya</a:t>
            </a:r>
            <a:r>
              <a:rPr lang="id-ID" altLang="en-US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-upaya</a:t>
            </a:r>
            <a:r>
              <a:rPr lang="en-US" altLang="en-US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d-ID" altLang="en-US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</a:t>
            </a:r>
            <a:r>
              <a:rPr lang="en-US" altLang="en-US" sz="3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ang</a:t>
            </a:r>
            <a:r>
              <a:rPr lang="en-US" altLang="en-US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Perlu</a:t>
            </a:r>
            <a:r>
              <a:rPr lang="en-US" altLang="en-US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Dilakukan</a:t>
            </a:r>
            <a:endParaRPr lang="id-ID" altLang="en-US" sz="3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0363" indent="-360363">
              <a:spcBef>
                <a:spcPts val="2400"/>
              </a:spcBef>
              <a:buFont typeface="Arial" pitchFamily="34" charset="0"/>
              <a:buChar char="•"/>
            </a:pPr>
            <a:endParaRPr lang="id-ID" altLang="en-US" sz="3200" b="1" dirty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11</a:t>
            </a:fld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86428" y="154330"/>
            <a:ext cx="8929718" cy="6275066"/>
            <a:chOff x="86428" y="154330"/>
            <a:chExt cx="8929718" cy="6275066"/>
          </a:xfrm>
        </p:grpSpPr>
        <p:pic>
          <p:nvPicPr>
            <p:cNvPr id="2" name="Picture 1" descr="PERHEPI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292" y="154330"/>
              <a:ext cx="913499" cy="864000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>
              <a:off x="285720" y="1141396"/>
              <a:ext cx="8501122" cy="1588"/>
            </a:xfrm>
            <a:prstGeom prst="line">
              <a:avLst/>
            </a:prstGeom>
            <a:ln>
              <a:solidFill>
                <a:srgbClr val="00B05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6428" y="6427808"/>
              <a:ext cx="892971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158" y="1285860"/>
              <a:ext cx="642942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6" name="Rectangle 15"/>
          <p:cNvSpPr/>
          <p:nvPr/>
        </p:nvSpPr>
        <p:spPr>
          <a:xfrm>
            <a:off x="1214414" y="1214422"/>
            <a:ext cx="7572428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err="1" smtClean="0"/>
              <a:t>Upaya</a:t>
            </a:r>
            <a:r>
              <a:rPr lang="en-US" sz="2400" dirty="0" smtClean="0"/>
              <a:t> 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petani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penguatan</a:t>
            </a:r>
            <a:r>
              <a:rPr lang="en-US" sz="2400" dirty="0" smtClean="0"/>
              <a:t> </a:t>
            </a:r>
            <a:r>
              <a:rPr lang="en-US" sz="2400" dirty="0" err="1" smtClean="0"/>
              <a:t>kelembagaan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permodalan</a:t>
            </a:r>
            <a:r>
              <a:rPr lang="id-ID" sz="2400" dirty="0" smtClean="0"/>
              <a:t> telah dilakukan pemerintah mulai tahun 2008 </a:t>
            </a:r>
            <a:r>
              <a:rPr lang="en-US" sz="2400" dirty="0" smtClean="0">
                <a:sym typeface="Wingdings" panose="05000000000000000000" pitchFamily="2" charset="2"/>
              </a:rPr>
              <a:t> </a:t>
            </a:r>
            <a:r>
              <a:rPr lang="en-US" sz="2400" dirty="0" err="1" smtClean="0">
                <a:sym typeface="Wingdings" panose="05000000000000000000" pitchFamily="2" charset="2"/>
              </a:rPr>
              <a:t>Pengembangan</a:t>
            </a:r>
            <a:r>
              <a:rPr lang="en-US" sz="2400" dirty="0" smtClean="0">
                <a:sym typeface="Wingdings" panose="05000000000000000000" pitchFamily="2" charset="2"/>
              </a:rPr>
              <a:t> Usaha </a:t>
            </a:r>
            <a:r>
              <a:rPr lang="en-US" sz="2400" dirty="0" err="1" smtClean="0">
                <a:sym typeface="Wingdings" panose="05000000000000000000" pitchFamily="2" charset="2"/>
              </a:rPr>
              <a:t>Agribisnis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Perdesaan</a:t>
            </a:r>
            <a:r>
              <a:rPr lang="en-US" sz="2400" dirty="0" smtClean="0">
                <a:sym typeface="Wingdings" panose="05000000000000000000" pitchFamily="2" charset="2"/>
              </a:rPr>
              <a:t> (</a:t>
            </a:r>
            <a:r>
              <a:rPr lang="en-US" sz="2400" b="1" dirty="0" smtClean="0">
                <a:sym typeface="Wingdings" panose="05000000000000000000" pitchFamily="2" charset="2"/>
              </a:rPr>
              <a:t>PUAP</a:t>
            </a:r>
            <a:r>
              <a:rPr lang="en-US" sz="2400" dirty="0" smtClean="0">
                <a:sym typeface="Wingdings" panose="05000000000000000000" pitchFamily="2" charset="2"/>
              </a:rPr>
              <a:t>)</a:t>
            </a:r>
            <a:endParaRPr lang="id-ID" sz="2400" dirty="0" smtClean="0">
              <a:sym typeface="Wingdings" panose="05000000000000000000" pitchFamily="2" charset="2"/>
            </a:endParaRPr>
          </a:p>
          <a:p>
            <a:pPr marL="360363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err="1" smtClean="0">
                <a:sym typeface="Wingdings" panose="05000000000000000000" pitchFamily="2" charset="2"/>
              </a:rPr>
              <a:t>Setiap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Desa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dibangun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satu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Gapoktan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dan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diberi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bantuan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dana</a:t>
            </a:r>
            <a:r>
              <a:rPr lang="en-US" sz="2400" dirty="0" smtClean="0">
                <a:sym typeface="Wingdings" panose="05000000000000000000" pitchFamily="2" charset="2"/>
              </a:rPr>
              <a:t> 100 </a:t>
            </a:r>
            <a:r>
              <a:rPr lang="en-US" sz="2400" dirty="0" err="1" smtClean="0">
                <a:sym typeface="Wingdings" panose="05000000000000000000" pitchFamily="2" charset="2"/>
              </a:rPr>
              <a:t>juta</a:t>
            </a:r>
            <a:r>
              <a:rPr lang="en-US" sz="2400" dirty="0" smtClean="0">
                <a:sym typeface="Wingdings" panose="05000000000000000000" pitchFamily="2" charset="2"/>
              </a:rPr>
              <a:t> rupiah, </a:t>
            </a:r>
            <a:r>
              <a:rPr lang="en-US" sz="2400" dirty="0" err="1" smtClean="0">
                <a:sym typeface="Wingdings" panose="05000000000000000000" pitchFamily="2" charset="2"/>
              </a:rPr>
              <a:t>dan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diharapkan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menjadi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cikal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bakal</a:t>
            </a:r>
            <a:r>
              <a:rPr lang="en-US" sz="2400" dirty="0" smtClean="0">
                <a:sym typeface="Wingdings" panose="05000000000000000000" pitchFamily="2" charset="2"/>
              </a:rPr>
              <a:t> LKMA (</a:t>
            </a:r>
            <a:r>
              <a:rPr lang="en-US" sz="2400" dirty="0" err="1" smtClean="0">
                <a:sym typeface="Wingdings" panose="05000000000000000000" pitchFamily="2" charset="2"/>
              </a:rPr>
              <a:t>lembaga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keuangan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mikro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agribisnis</a:t>
            </a:r>
            <a:r>
              <a:rPr lang="en-US" sz="2400" dirty="0" smtClean="0">
                <a:sym typeface="Wingdings" panose="05000000000000000000" pitchFamily="2" charset="2"/>
              </a:rPr>
              <a:t>).</a:t>
            </a:r>
          </a:p>
          <a:p>
            <a:pPr marL="360363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err="1" smtClean="0">
                <a:sym typeface="Wingdings" panose="05000000000000000000" pitchFamily="2" charset="2"/>
              </a:rPr>
              <a:t>Targetnya</a:t>
            </a:r>
            <a:r>
              <a:rPr lang="en-US" sz="2400" dirty="0" smtClean="0">
                <a:sym typeface="Wingdings" panose="05000000000000000000" pitchFamily="2" charset="2"/>
              </a:rPr>
              <a:t> 70.000 </a:t>
            </a:r>
            <a:r>
              <a:rPr lang="en-US" sz="2400" dirty="0" err="1" smtClean="0">
                <a:sym typeface="Wingdings" panose="05000000000000000000" pitchFamily="2" charset="2"/>
              </a:rPr>
              <a:t>Desa</a:t>
            </a:r>
            <a:endParaRPr lang="id-ID" sz="24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1357290" y="142852"/>
            <a:ext cx="75009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dirty="0" smtClean="0">
                <a:solidFill>
                  <a:srgbClr val="006400"/>
                </a:solidFill>
              </a:rPr>
              <a:t>Upaya </a:t>
            </a:r>
            <a:r>
              <a:rPr lang="en-US" sz="2800" b="1" dirty="0" err="1" smtClean="0">
                <a:solidFill>
                  <a:srgbClr val="006400"/>
                </a:solidFill>
              </a:rPr>
              <a:t>penguatan</a:t>
            </a:r>
            <a:r>
              <a:rPr lang="en-US" sz="2800" b="1" dirty="0" smtClean="0">
                <a:solidFill>
                  <a:srgbClr val="006400"/>
                </a:solidFill>
              </a:rPr>
              <a:t> </a:t>
            </a:r>
            <a:r>
              <a:rPr lang="en-US" sz="2800" b="1" dirty="0" err="1" smtClean="0">
                <a:solidFill>
                  <a:srgbClr val="006400"/>
                </a:solidFill>
              </a:rPr>
              <a:t>kelembagaan</a:t>
            </a:r>
            <a:r>
              <a:rPr lang="en-US" sz="2800" b="1" dirty="0" smtClean="0">
                <a:solidFill>
                  <a:srgbClr val="006400"/>
                </a:solidFill>
              </a:rPr>
              <a:t> </a:t>
            </a:r>
            <a:r>
              <a:rPr lang="en-US" sz="2800" b="1" dirty="0" err="1" smtClean="0">
                <a:solidFill>
                  <a:srgbClr val="006400"/>
                </a:solidFill>
              </a:rPr>
              <a:t>dan</a:t>
            </a:r>
            <a:r>
              <a:rPr lang="en-US" sz="2800" b="1" dirty="0" smtClean="0">
                <a:solidFill>
                  <a:srgbClr val="006400"/>
                </a:solidFill>
              </a:rPr>
              <a:t> </a:t>
            </a:r>
            <a:r>
              <a:rPr lang="en-US" sz="2800" b="1" dirty="0" err="1" smtClean="0">
                <a:solidFill>
                  <a:srgbClr val="006400"/>
                </a:solidFill>
              </a:rPr>
              <a:t>permodalan</a:t>
            </a:r>
            <a:endParaRPr lang="id-ID" sz="2800" b="1" dirty="0">
              <a:solidFill>
                <a:srgbClr val="0064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12</a:t>
            </a:fld>
            <a:endParaRPr lang="id-ID"/>
          </a:p>
        </p:txBody>
      </p:sp>
      <p:grpSp>
        <p:nvGrpSpPr>
          <p:cNvPr id="3" name="Group 14"/>
          <p:cNvGrpSpPr/>
          <p:nvPr/>
        </p:nvGrpSpPr>
        <p:grpSpPr>
          <a:xfrm>
            <a:off x="86428" y="154330"/>
            <a:ext cx="8929718" cy="6275066"/>
            <a:chOff x="86428" y="154330"/>
            <a:chExt cx="8929718" cy="6275066"/>
          </a:xfrm>
        </p:grpSpPr>
        <p:pic>
          <p:nvPicPr>
            <p:cNvPr id="2" name="Picture 1" descr="PERHEPI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292" y="154330"/>
              <a:ext cx="913499" cy="864000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>
              <a:off x="285720" y="1141396"/>
              <a:ext cx="8501122" cy="1588"/>
            </a:xfrm>
            <a:prstGeom prst="line">
              <a:avLst/>
            </a:prstGeom>
            <a:ln>
              <a:solidFill>
                <a:srgbClr val="00B05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6428" y="6427808"/>
              <a:ext cx="892971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158" y="1285860"/>
              <a:ext cx="642942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Rectangle 9"/>
          <p:cNvSpPr/>
          <p:nvPr/>
        </p:nvSpPr>
        <p:spPr>
          <a:xfrm>
            <a:off x="1285852" y="357166"/>
            <a:ext cx="43924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006400"/>
                </a:solidFill>
              </a:rPr>
              <a:t>Eksistensi</a:t>
            </a:r>
            <a:r>
              <a:rPr lang="en-US" sz="2800" b="1" dirty="0" smtClean="0">
                <a:solidFill>
                  <a:srgbClr val="006400"/>
                </a:solidFill>
              </a:rPr>
              <a:t> PUAP </a:t>
            </a:r>
            <a:r>
              <a:rPr lang="en-US" sz="2800" b="1" dirty="0" err="1" smtClean="0">
                <a:solidFill>
                  <a:srgbClr val="006400"/>
                </a:solidFill>
              </a:rPr>
              <a:t>saat</a:t>
            </a:r>
            <a:r>
              <a:rPr lang="en-US" sz="2800" b="1" dirty="0" smtClean="0">
                <a:solidFill>
                  <a:srgbClr val="006400"/>
                </a:solidFill>
              </a:rPr>
              <a:t> </a:t>
            </a:r>
            <a:r>
              <a:rPr lang="en-US" sz="2800" b="1" dirty="0" err="1" smtClean="0">
                <a:solidFill>
                  <a:srgbClr val="006400"/>
                </a:solidFill>
              </a:rPr>
              <a:t>ini</a:t>
            </a:r>
            <a:endParaRPr lang="id-ID" sz="2800" dirty="0">
              <a:solidFill>
                <a:srgbClr val="0064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71538" y="1285860"/>
            <a:ext cx="7572428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id-ID" sz="2400" dirty="0" smtClean="0"/>
              <a:t>Permentan</a:t>
            </a:r>
            <a:r>
              <a:rPr lang="en-GB" sz="2400" dirty="0" smtClean="0"/>
              <a:t> 06/</a:t>
            </a:r>
            <a:r>
              <a:rPr lang="en-GB" sz="2400" dirty="0" err="1" smtClean="0"/>
              <a:t>Permentan</a:t>
            </a:r>
            <a:r>
              <a:rPr lang="en-GB" sz="2400" dirty="0" smtClean="0"/>
              <a:t>/OT.140/2/2015</a:t>
            </a:r>
            <a:r>
              <a:rPr lang="id-ID" sz="2400" dirty="0" smtClean="0"/>
              <a:t>, tanggal </a:t>
            </a:r>
            <a:r>
              <a:rPr lang="en-GB" sz="2400" dirty="0" smtClean="0"/>
              <a:t>8 </a:t>
            </a:r>
            <a:r>
              <a:rPr lang="en-GB" sz="2400" dirty="0" err="1" smtClean="0"/>
              <a:t>Februari</a:t>
            </a:r>
            <a:r>
              <a:rPr lang="en-GB" sz="2400" dirty="0" smtClean="0"/>
              <a:t> 2015</a:t>
            </a:r>
            <a:r>
              <a:rPr lang="id-ID" sz="2400" dirty="0" smtClean="0"/>
              <a:t> </a:t>
            </a:r>
            <a:r>
              <a:rPr lang="id-ID" sz="2400" dirty="0" smtClean="0">
                <a:sym typeface="Wingdings" pitchFamily="2" charset="2"/>
              </a:rPr>
              <a:t> </a:t>
            </a:r>
            <a:r>
              <a:rPr lang="en-GB" sz="2400" dirty="0" err="1" smtClean="0"/>
              <a:t>Pedoman</a:t>
            </a:r>
            <a:r>
              <a:rPr lang="en-GB" sz="2400" dirty="0" smtClean="0"/>
              <a:t> </a:t>
            </a:r>
            <a:r>
              <a:rPr lang="en-GB" sz="2400" dirty="0" err="1" smtClean="0"/>
              <a:t>Pengembangan</a:t>
            </a:r>
            <a:r>
              <a:rPr lang="en-GB" sz="2400" dirty="0" smtClean="0"/>
              <a:t> Usaha </a:t>
            </a:r>
            <a:r>
              <a:rPr lang="en-GB" sz="2400" dirty="0" err="1" smtClean="0"/>
              <a:t>Agribisnis</a:t>
            </a:r>
            <a:r>
              <a:rPr lang="en-GB" sz="2400" dirty="0" smtClean="0"/>
              <a:t> </a:t>
            </a:r>
            <a:r>
              <a:rPr lang="en-GB" sz="2400" dirty="0" err="1" smtClean="0"/>
              <a:t>Perdesaan</a:t>
            </a:r>
            <a:r>
              <a:rPr lang="en-GB" sz="2400" dirty="0" smtClean="0"/>
              <a:t> </a:t>
            </a:r>
            <a:r>
              <a:rPr lang="en-GB" sz="2400" dirty="0" err="1" smtClean="0"/>
              <a:t>Tahun</a:t>
            </a:r>
            <a:r>
              <a:rPr lang="en-GB" sz="2400" dirty="0" smtClean="0"/>
              <a:t> </a:t>
            </a:r>
            <a:r>
              <a:rPr lang="en-GB" sz="2400" dirty="0" err="1" smtClean="0"/>
              <a:t>Anggaran</a:t>
            </a:r>
            <a:r>
              <a:rPr lang="en-GB" sz="2400" dirty="0" smtClean="0"/>
              <a:t> 2015.</a:t>
            </a:r>
            <a:r>
              <a:rPr lang="id-ID" sz="2400" dirty="0" smtClean="0"/>
              <a:t> </a:t>
            </a:r>
          </a:p>
          <a:p>
            <a:pPr marL="360363" indent="-360363"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id-ID" sz="2400" dirty="0" smtClean="0"/>
              <a:t>Dilatar-belakangi oleh permasalahan mendasar yang dihadapi petani yaitu kurangnya akses petani kepada sumber permodalan, pasar dan teknologi serta organisasi tani yang masih lemah.</a:t>
            </a:r>
          </a:p>
          <a:p>
            <a:pPr marL="360363" indent="-360363"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id-ID" sz="2400" dirty="0" smtClean="0"/>
              <a:t>PUAP merupakan bentuk fasilitasi bantuan modal usaha bagi petani anggota, baik petani pemilik, petani penggarap, buruh tani maupun rumah tangga tani yang dikoordinasikan oleh Gabungan Kelompok Tani (Gapoktan).</a:t>
            </a:r>
            <a:endParaRPr lang="id-ID" sz="2400" dirty="0" err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13</a:t>
            </a:fld>
            <a:endParaRPr lang="id-ID"/>
          </a:p>
        </p:txBody>
      </p:sp>
      <p:grpSp>
        <p:nvGrpSpPr>
          <p:cNvPr id="3" name="Group 14"/>
          <p:cNvGrpSpPr/>
          <p:nvPr/>
        </p:nvGrpSpPr>
        <p:grpSpPr>
          <a:xfrm>
            <a:off x="86428" y="154330"/>
            <a:ext cx="8929718" cy="6275066"/>
            <a:chOff x="86428" y="154330"/>
            <a:chExt cx="8929718" cy="6275066"/>
          </a:xfrm>
        </p:grpSpPr>
        <p:pic>
          <p:nvPicPr>
            <p:cNvPr id="2" name="Picture 1" descr="PERHEPI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292" y="154330"/>
              <a:ext cx="913499" cy="864000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>
              <a:off x="285720" y="1141396"/>
              <a:ext cx="8501122" cy="1588"/>
            </a:xfrm>
            <a:prstGeom prst="line">
              <a:avLst/>
            </a:prstGeom>
            <a:ln>
              <a:solidFill>
                <a:srgbClr val="00B05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6428" y="6427808"/>
              <a:ext cx="892971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158" y="1285860"/>
              <a:ext cx="642942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Rectangle 9"/>
          <p:cNvSpPr/>
          <p:nvPr/>
        </p:nvSpPr>
        <p:spPr>
          <a:xfrm>
            <a:off x="1098006" y="1142984"/>
            <a:ext cx="771530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id-ID" sz="2400" dirty="0" smtClean="0"/>
              <a:t>Mengurangi kemiskinan dan pengangguran melalui penumbuhan dan </a:t>
            </a:r>
            <a:r>
              <a:rPr lang="es-ES" sz="2400" dirty="0" err="1" smtClean="0"/>
              <a:t>pengembangan</a:t>
            </a:r>
            <a:r>
              <a:rPr lang="es-ES" sz="2400" dirty="0" smtClean="0"/>
              <a:t> </a:t>
            </a:r>
            <a:r>
              <a:rPr lang="es-ES" sz="2400" dirty="0" err="1" smtClean="0"/>
              <a:t>kegiatan</a:t>
            </a:r>
            <a:r>
              <a:rPr lang="es-ES" sz="2400" dirty="0" smtClean="0"/>
              <a:t> </a:t>
            </a:r>
            <a:r>
              <a:rPr lang="es-ES" sz="2400" dirty="0" err="1" smtClean="0"/>
              <a:t>usaha</a:t>
            </a:r>
            <a:r>
              <a:rPr lang="es-ES" sz="2400" dirty="0" smtClean="0"/>
              <a:t> </a:t>
            </a:r>
            <a:r>
              <a:rPr lang="es-ES" sz="2400" dirty="0" err="1" smtClean="0"/>
              <a:t>agribisnis</a:t>
            </a:r>
            <a:r>
              <a:rPr lang="es-ES" sz="2400" dirty="0" smtClean="0"/>
              <a:t> di </a:t>
            </a:r>
            <a:r>
              <a:rPr lang="es-ES" sz="2400" dirty="0" err="1" smtClean="0"/>
              <a:t>perdesaan</a:t>
            </a:r>
            <a:r>
              <a:rPr lang="es-ES" sz="2400" dirty="0" smtClean="0"/>
              <a:t> </a:t>
            </a:r>
            <a:r>
              <a:rPr lang="es-ES" sz="2400" dirty="0" err="1" smtClean="0"/>
              <a:t>sesuai</a:t>
            </a:r>
            <a:r>
              <a:rPr lang="es-ES" sz="2400" dirty="0" smtClean="0"/>
              <a:t> </a:t>
            </a:r>
            <a:r>
              <a:rPr lang="es-ES" sz="2400" dirty="0" err="1" smtClean="0"/>
              <a:t>dengan</a:t>
            </a:r>
            <a:r>
              <a:rPr lang="id-ID" sz="2400" dirty="0" smtClean="0"/>
              <a:t> potensi wilayah;</a:t>
            </a:r>
          </a:p>
          <a:p>
            <a:pPr marL="34290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id-ID" sz="2400" dirty="0" smtClean="0"/>
              <a:t>Meningkatkan kemampuan dan pengetahuan pelaku usaha agribisnis, pengurus Gapoktan, Penyuluh dan Penyelia Mitra Tani (PMT);</a:t>
            </a:r>
          </a:p>
          <a:p>
            <a:pPr marL="34290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id-ID" sz="2400" dirty="0" smtClean="0"/>
              <a:t>Memberdayakan kelembagaan petani dan ekonomi perdesaan untuk pengembangan kegiatan usaha agribisnis; </a:t>
            </a:r>
          </a:p>
          <a:p>
            <a:pPr marL="34290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id-ID" sz="2400" dirty="0" smtClean="0"/>
              <a:t>Meningkatkan fungsi kelembagaan ekonomi petani menjadi jejaring atau mitra lembaga keuangan dalam rangka akses ke permodalan.</a:t>
            </a:r>
            <a:endParaRPr lang="id-ID" sz="2400" dirty="0"/>
          </a:p>
        </p:txBody>
      </p:sp>
      <p:sp>
        <p:nvSpPr>
          <p:cNvPr id="12" name="Rectangle 11"/>
          <p:cNvSpPr/>
          <p:nvPr/>
        </p:nvSpPr>
        <p:spPr>
          <a:xfrm>
            <a:off x="1285852" y="357166"/>
            <a:ext cx="24326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800" b="1" dirty="0" smtClean="0">
                <a:solidFill>
                  <a:srgbClr val="006400"/>
                </a:solidFill>
              </a:rPr>
              <a:t>Tujuan PUAP</a:t>
            </a:r>
            <a:endParaRPr lang="id-ID" sz="2800" b="1" dirty="0">
              <a:solidFill>
                <a:srgbClr val="0064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14</a:t>
            </a:fld>
            <a:endParaRPr lang="id-ID"/>
          </a:p>
        </p:txBody>
      </p:sp>
      <p:grpSp>
        <p:nvGrpSpPr>
          <p:cNvPr id="3" name="Group 14"/>
          <p:cNvGrpSpPr/>
          <p:nvPr/>
        </p:nvGrpSpPr>
        <p:grpSpPr>
          <a:xfrm>
            <a:off x="86428" y="154330"/>
            <a:ext cx="8929718" cy="6275066"/>
            <a:chOff x="86428" y="154330"/>
            <a:chExt cx="8929718" cy="6275066"/>
          </a:xfrm>
        </p:grpSpPr>
        <p:pic>
          <p:nvPicPr>
            <p:cNvPr id="2" name="Picture 1" descr="PERHEPI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292" y="154330"/>
              <a:ext cx="913499" cy="864000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>
              <a:off x="285720" y="1141396"/>
              <a:ext cx="8501122" cy="1588"/>
            </a:xfrm>
            <a:prstGeom prst="line">
              <a:avLst/>
            </a:prstGeom>
            <a:ln>
              <a:solidFill>
                <a:srgbClr val="00B05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6428" y="6427808"/>
              <a:ext cx="892971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158" y="1285860"/>
              <a:ext cx="642942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Rectangle 9"/>
          <p:cNvSpPr/>
          <p:nvPr/>
        </p:nvSpPr>
        <p:spPr>
          <a:xfrm>
            <a:off x="1214414" y="1408403"/>
            <a:ext cx="7715304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id-ID" sz="2400" dirty="0" smtClean="0"/>
              <a:t>Berkembangnya usaha agribisnis di desa terutama desa miskin sesuai dengan potensi pertanian desa;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id-ID" sz="2400" dirty="0" smtClean="0"/>
              <a:t>Berkembangnya Gapoktan yang dimiliki dan dikelola oleh petani untuk menjadi kelembagaan ekonomi;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id-ID" sz="2400" dirty="0" smtClean="0"/>
              <a:t>M</a:t>
            </a:r>
            <a:r>
              <a:rPr lang="fi-FI" sz="2400" dirty="0" smtClean="0"/>
              <a:t>eningkatnya kesejahteraan rumah tangga tani miskin,</a:t>
            </a:r>
            <a:r>
              <a:rPr lang="id-ID" sz="2400" dirty="0" smtClean="0"/>
              <a:t> </a:t>
            </a:r>
            <a:r>
              <a:rPr lang="sv-SE" sz="2400" dirty="0" smtClean="0"/>
              <a:t>petani/peternak (pemilik dan/atau penggarap) skala kecil, buruh tani;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id-ID" sz="2400" dirty="0" smtClean="0"/>
              <a:t>Berkembangnya usaha agribisnis petani yang mempunyai siklus usaha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85852" y="357166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800" b="1" dirty="0" smtClean="0">
                <a:solidFill>
                  <a:srgbClr val="006400"/>
                </a:solidFill>
              </a:rPr>
              <a:t>Sasaran PUAP</a:t>
            </a:r>
            <a:endParaRPr lang="id-ID" sz="2800" b="1" dirty="0">
              <a:solidFill>
                <a:srgbClr val="0064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15</a:t>
            </a:fld>
            <a:endParaRPr lang="id-ID"/>
          </a:p>
        </p:txBody>
      </p:sp>
      <p:grpSp>
        <p:nvGrpSpPr>
          <p:cNvPr id="3" name="Group 14"/>
          <p:cNvGrpSpPr/>
          <p:nvPr/>
        </p:nvGrpSpPr>
        <p:grpSpPr>
          <a:xfrm>
            <a:off x="86428" y="154330"/>
            <a:ext cx="8929718" cy="6275066"/>
            <a:chOff x="86428" y="154330"/>
            <a:chExt cx="8929718" cy="6275066"/>
          </a:xfrm>
        </p:grpSpPr>
        <p:pic>
          <p:nvPicPr>
            <p:cNvPr id="2" name="Picture 1" descr="PERHEPI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292" y="154330"/>
              <a:ext cx="913499" cy="864000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>
              <a:off x="285720" y="1141396"/>
              <a:ext cx="8501122" cy="1588"/>
            </a:xfrm>
            <a:prstGeom prst="line">
              <a:avLst/>
            </a:prstGeom>
            <a:ln>
              <a:solidFill>
                <a:srgbClr val="00B05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6428" y="6427808"/>
              <a:ext cx="892971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158" y="1285860"/>
              <a:ext cx="642942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Rectangle 9"/>
          <p:cNvSpPr/>
          <p:nvPr/>
        </p:nvSpPr>
        <p:spPr>
          <a:xfrm>
            <a:off x="1428728" y="1571612"/>
            <a:ext cx="7286676" cy="373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>
              <a:spcBef>
                <a:spcPts val="1800"/>
              </a:spcBef>
              <a:buFont typeface="+mj-lt"/>
              <a:buAutoNum type="arabicPeriod"/>
            </a:pPr>
            <a:r>
              <a:rPr lang="id-ID" sz="2400" dirty="0" smtClean="0"/>
              <a:t>Keberadaan Gapoktan;</a:t>
            </a:r>
          </a:p>
          <a:p>
            <a:pPr marL="449263" indent="-449263">
              <a:spcBef>
                <a:spcPts val="1800"/>
              </a:spcBef>
              <a:buFont typeface="+mj-lt"/>
              <a:buAutoNum type="arabicPeriod"/>
            </a:pPr>
            <a:r>
              <a:rPr lang="id-ID" sz="2400" dirty="0" smtClean="0"/>
              <a:t>Keberadaan Penyuluh dan PMT sebagai pendamping;</a:t>
            </a:r>
          </a:p>
          <a:p>
            <a:pPr marL="449263" indent="-449263">
              <a:spcBef>
                <a:spcPts val="1800"/>
              </a:spcBef>
              <a:buFont typeface="+mj-lt"/>
              <a:buAutoNum type="arabicPeriod"/>
            </a:pPr>
            <a:r>
              <a:rPr lang="id-ID" sz="2400" dirty="0" smtClean="0"/>
              <a:t>Penyaluran dana BLM kepada petani pemilik penggarap, petani </a:t>
            </a:r>
            <a:r>
              <a:rPr lang="it-IT" sz="2400" dirty="0" smtClean="0"/>
              <a:t>penggarap, buruh tani maupun rumah tangga tani; </a:t>
            </a:r>
          </a:p>
          <a:p>
            <a:pPr marL="449263" indent="-449263">
              <a:spcBef>
                <a:spcPts val="1800"/>
              </a:spcBef>
              <a:buFont typeface="+mj-lt"/>
              <a:buAutoNum type="arabicPeriod"/>
            </a:pPr>
            <a:r>
              <a:rPr lang="id-ID" sz="2400" dirty="0" smtClean="0"/>
              <a:t>Pembekalan pengetahuan tentang PUAP bagi pengurus Gapoktan dan lain-lain</a:t>
            </a:r>
            <a:endParaRPr lang="id-ID" sz="2400" dirty="0"/>
          </a:p>
        </p:txBody>
      </p:sp>
      <p:sp>
        <p:nvSpPr>
          <p:cNvPr id="12" name="Rectangle 11"/>
          <p:cNvSpPr/>
          <p:nvPr/>
        </p:nvSpPr>
        <p:spPr>
          <a:xfrm>
            <a:off x="1255872" y="117439"/>
            <a:ext cx="67866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>
                <a:solidFill>
                  <a:srgbClr val="006400"/>
                </a:solidFill>
              </a:rPr>
              <a:t>Komponen utama dari pola dasar</a:t>
            </a:r>
          </a:p>
          <a:p>
            <a:r>
              <a:rPr lang="id-ID" sz="2800" b="1" dirty="0" smtClean="0">
                <a:solidFill>
                  <a:srgbClr val="006400"/>
                </a:solidFill>
              </a:rPr>
              <a:t>Pengembangan PUAP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16</a:t>
            </a:fld>
            <a:endParaRPr lang="id-ID"/>
          </a:p>
        </p:txBody>
      </p:sp>
      <p:grpSp>
        <p:nvGrpSpPr>
          <p:cNvPr id="3" name="Group 14"/>
          <p:cNvGrpSpPr/>
          <p:nvPr/>
        </p:nvGrpSpPr>
        <p:grpSpPr>
          <a:xfrm>
            <a:off x="86428" y="154330"/>
            <a:ext cx="8929718" cy="6275066"/>
            <a:chOff x="86428" y="154330"/>
            <a:chExt cx="8929718" cy="6275066"/>
          </a:xfrm>
        </p:grpSpPr>
        <p:pic>
          <p:nvPicPr>
            <p:cNvPr id="2" name="Picture 1" descr="PERHEPI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292" y="154330"/>
              <a:ext cx="913499" cy="864000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>
              <a:off x="285720" y="1141396"/>
              <a:ext cx="8501122" cy="1588"/>
            </a:xfrm>
            <a:prstGeom prst="line">
              <a:avLst/>
            </a:prstGeom>
            <a:ln>
              <a:solidFill>
                <a:srgbClr val="00B05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6428" y="6427808"/>
              <a:ext cx="892971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158" y="1285860"/>
              <a:ext cx="642942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Rectangle 9"/>
          <p:cNvSpPr/>
          <p:nvPr/>
        </p:nvSpPr>
        <p:spPr>
          <a:xfrm>
            <a:off x="1267051" y="357166"/>
            <a:ext cx="43765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006400"/>
                </a:solidFill>
              </a:rPr>
              <a:t>Pembelajaran</a:t>
            </a:r>
            <a:r>
              <a:rPr lang="en-US" sz="2800" b="1" dirty="0" smtClean="0">
                <a:solidFill>
                  <a:srgbClr val="006400"/>
                </a:solidFill>
              </a:rPr>
              <a:t> </a:t>
            </a:r>
            <a:r>
              <a:rPr lang="en-US" sz="2800" b="1" dirty="0" err="1" smtClean="0">
                <a:solidFill>
                  <a:srgbClr val="006400"/>
                </a:solidFill>
              </a:rPr>
              <a:t>dari</a:t>
            </a:r>
            <a:r>
              <a:rPr lang="en-US" sz="2800" b="1" dirty="0" smtClean="0">
                <a:solidFill>
                  <a:srgbClr val="006400"/>
                </a:solidFill>
              </a:rPr>
              <a:t> PUAP</a:t>
            </a:r>
            <a:endParaRPr lang="id-ID" sz="2800" b="1" dirty="0" smtClean="0">
              <a:solidFill>
                <a:srgbClr val="0064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85852" y="1391885"/>
            <a:ext cx="7358114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400" dirty="0" err="1" smtClean="0"/>
              <a:t>Upaya</a:t>
            </a:r>
            <a:r>
              <a:rPr lang="en-US" sz="2400" dirty="0" smtClean="0"/>
              <a:t> 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id-ID" sz="2400" i="1" dirty="0" smtClean="0"/>
              <a:t>skim</a:t>
            </a:r>
            <a:r>
              <a:rPr lang="en-US" sz="2400" dirty="0" smtClean="0"/>
              <a:t> </a:t>
            </a:r>
            <a:r>
              <a:rPr lang="en-US" sz="2400" b="1" i="1" dirty="0" err="1" smtClean="0"/>
              <a:t>Bantuan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id-ID" sz="2400" dirty="0" err="1" smtClean="0"/>
              <a:t>t</a:t>
            </a:r>
            <a:r>
              <a:rPr lang="en-US" sz="2400" dirty="0" err="1" smtClean="0"/>
              <a:t>idak</a:t>
            </a:r>
            <a:r>
              <a:rPr lang="en-US" sz="2400" dirty="0" smtClean="0"/>
              <a:t> </a:t>
            </a:r>
            <a:r>
              <a:rPr lang="en-US" sz="2400" dirty="0" err="1" smtClean="0"/>
              <a:t>diiringi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pengembangan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sisi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>
                <a:sym typeface="Wingdings" panose="05000000000000000000" pitchFamily="2" charset="2"/>
              </a:rPr>
              <a:t> </a:t>
            </a:r>
            <a:r>
              <a:rPr lang="en-US" sz="2400" dirty="0" err="1" smtClean="0">
                <a:sym typeface="Wingdings" panose="05000000000000000000" pitchFamily="2" charset="2"/>
              </a:rPr>
              <a:t>Tidak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Berkelanjutan</a:t>
            </a:r>
            <a:r>
              <a:rPr lang="en-US" sz="2400" dirty="0" smtClean="0">
                <a:sym typeface="Wingdings" panose="05000000000000000000" pitchFamily="2" charset="2"/>
              </a:rPr>
              <a:t>.</a:t>
            </a:r>
          </a:p>
          <a:p>
            <a:pPr marL="360363" indent="-360363" algn="just"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400" dirty="0" err="1" smtClean="0">
                <a:sym typeface="Wingdings" panose="05000000000000000000" pitchFamily="2" charset="2"/>
              </a:rPr>
              <a:t>Petani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bekerja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sendiri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dan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belum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tersambung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dengan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dunia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usaha</a:t>
            </a:r>
            <a:r>
              <a:rPr lang="en-US" sz="2400" dirty="0" smtClean="0">
                <a:sym typeface="Wingdings" panose="05000000000000000000" pitchFamily="2" charset="2"/>
              </a:rPr>
              <a:t>.</a:t>
            </a:r>
          </a:p>
          <a:p>
            <a:pPr marL="360363" indent="-360363" algn="just"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400" dirty="0" err="1" smtClean="0">
                <a:sym typeface="Wingdings" panose="05000000000000000000" pitchFamily="2" charset="2"/>
              </a:rPr>
              <a:t>Peningkatan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produksi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tidak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diimbangi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dengan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upaya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peningkatan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nilai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tambah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serta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relasinya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dengan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pelaku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pasar</a:t>
            </a:r>
            <a:r>
              <a:rPr lang="en-US" sz="2400" dirty="0" smtClean="0">
                <a:sym typeface="Wingdings" panose="05000000000000000000" pitchFamily="2" charset="2"/>
              </a:rPr>
              <a:t>.</a:t>
            </a:r>
          </a:p>
          <a:p>
            <a:pPr marL="360363" indent="-360363" algn="just"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400" dirty="0" err="1" smtClean="0">
                <a:sym typeface="Wingdings" panose="05000000000000000000" pitchFamily="2" charset="2"/>
              </a:rPr>
              <a:t>Bagian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terbesar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kegiatan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tidak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berkelanjutan</a:t>
            </a:r>
            <a:r>
              <a:rPr lang="en-US" sz="2400" dirty="0" smtClean="0"/>
              <a:t> </a:t>
            </a:r>
            <a:endParaRPr lang="en-GB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17</a:t>
            </a:fld>
            <a:endParaRPr lang="id-ID"/>
          </a:p>
        </p:txBody>
      </p:sp>
      <p:grpSp>
        <p:nvGrpSpPr>
          <p:cNvPr id="3" name="Group 14"/>
          <p:cNvGrpSpPr/>
          <p:nvPr/>
        </p:nvGrpSpPr>
        <p:grpSpPr>
          <a:xfrm>
            <a:off x="86428" y="154330"/>
            <a:ext cx="8929718" cy="6275066"/>
            <a:chOff x="86428" y="154330"/>
            <a:chExt cx="8929718" cy="6275066"/>
          </a:xfrm>
        </p:grpSpPr>
        <p:pic>
          <p:nvPicPr>
            <p:cNvPr id="2" name="Picture 1" descr="PERHEPI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292" y="154330"/>
              <a:ext cx="913499" cy="864000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>
              <a:off x="285720" y="1141396"/>
              <a:ext cx="8501122" cy="1588"/>
            </a:xfrm>
            <a:prstGeom prst="line">
              <a:avLst/>
            </a:prstGeom>
            <a:ln>
              <a:solidFill>
                <a:srgbClr val="00B05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6428" y="6427808"/>
              <a:ext cx="892971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158" y="1285860"/>
              <a:ext cx="642942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Rectangle 9"/>
          <p:cNvSpPr/>
          <p:nvPr/>
        </p:nvSpPr>
        <p:spPr>
          <a:xfrm>
            <a:off x="1142976" y="1214422"/>
            <a:ext cx="778674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id-ID" sz="2400" dirty="0" smtClean="0"/>
              <a:t>Lembaga Usaha Ekonomi Pedesaan (LUEP)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sv-SE" sz="2400" dirty="0" smtClean="0"/>
              <a:t>Lembaga Mandiri Mengakar pada Masyarakat</a:t>
            </a:r>
            <a:r>
              <a:rPr lang="id-ID" sz="2400" dirty="0" smtClean="0"/>
              <a:t> (</a:t>
            </a:r>
            <a:r>
              <a:rPr lang="en-US" sz="2400" dirty="0" smtClean="0"/>
              <a:t>LM3</a:t>
            </a:r>
            <a:r>
              <a:rPr lang="id-ID" sz="2400" dirty="0" smtClean="0"/>
              <a:t>)</a:t>
            </a:r>
            <a:endParaRPr lang="sv-SE" sz="2400" dirty="0" smtClean="0"/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id-ID" sz="2400" dirty="0" smtClean="0"/>
              <a:t>Sarjana Masuk Desa (SMD) atau Penggerak Membangun Desa (PMD), 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id-ID" sz="2400" dirty="0" smtClean="0"/>
              <a:t>Sekolah Lapangan Pengelolaan Tanaman Terpadu (SL-PTT) 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id-ID" sz="2400" dirty="0" smtClean="0"/>
              <a:t>Lembaga Distribusi Pangan Masyarakat (LDPM).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400" dirty="0" err="1" smtClean="0"/>
              <a:t>Kredit</a:t>
            </a:r>
            <a:r>
              <a:rPr lang="en-US" sz="2400" dirty="0" smtClean="0"/>
              <a:t> </a:t>
            </a:r>
            <a:r>
              <a:rPr lang="en-US" sz="2400" dirty="0" err="1" smtClean="0"/>
              <a:t>Pengembangan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Energi</a:t>
            </a:r>
            <a:r>
              <a:rPr lang="en-US" sz="2400" dirty="0" smtClean="0"/>
              <a:t> </a:t>
            </a:r>
            <a:r>
              <a:rPr lang="en-US" sz="2400" dirty="0" err="1" smtClean="0"/>
              <a:t>Nabati</a:t>
            </a:r>
            <a:r>
              <a:rPr lang="en-US" sz="2400" dirty="0" smtClean="0"/>
              <a:t> </a:t>
            </a:r>
            <a:r>
              <a:rPr lang="en-US" sz="2400" dirty="0" err="1" smtClean="0"/>
              <a:t>Revitalisasi</a:t>
            </a:r>
            <a:r>
              <a:rPr lang="en-US" sz="2400" dirty="0" smtClean="0"/>
              <a:t> Perkebunan</a:t>
            </a:r>
            <a:r>
              <a:rPr lang="id-ID" sz="2400" dirty="0" smtClean="0"/>
              <a:t> (KPEN-RP)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400" dirty="0" err="1" smtClean="0">
                <a:latin typeface="Trebuchet MS" pitchFamily="34" charset="0"/>
              </a:rPr>
              <a:t>Kredit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Ketahanan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Pangan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dan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Energi</a:t>
            </a:r>
            <a:r>
              <a:rPr lang="id-ID" sz="2400" dirty="0" smtClean="0">
                <a:latin typeface="Trebuchet MS" pitchFamily="34" charset="0"/>
              </a:rPr>
              <a:t> (KKPE)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id-ID" sz="2400" dirty="0" smtClean="0"/>
              <a:t>Kredit Usaha Pembibitan Sapi (KUPS)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id-ID" sz="2400" dirty="0" smtClean="0"/>
              <a:t>Kredit Usaha Rakyat (KUR)</a:t>
            </a:r>
            <a:endParaRPr lang="id-ID" sz="2400" dirty="0"/>
          </a:p>
        </p:txBody>
      </p:sp>
      <p:sp>
        <p:nvSpPr>
          <p:cNvPr id="12" name="Rectangle 11"/>
          <p:cNvSpPr/>
          <p:nvPr/>
        </p:nvSpPr>
        <p:spPr>
          <a:xfrm>
            <a:off x="1267051" y="357166"/>
            <a:ext cx="6316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800" b="1" dirty="0" smtClean="0">
                <a:solidFill>
                  <a:srgbClr val="006400"/>
                </a:solidFill>
              </a:rPr>
              <a:t>Program Penguatan Modal lainnya: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18</a:t>
            </a:fld>
            <a:endParaRPr lang="id-ID"/>
          </a:p>
        </p:txBody>
      </p:sp>
      <p:grpSp>
        <p:nvGrpSpPr>
          <p:cNvPr id="3" name="Group 14"/>
          <p:cNvGrpSpPr/>
          <p:nvPr/>
        </p:nvGrpSpPr>
        <p:grpSpPr>
          <a:xfrm>
            <a:off x="86428" y="154330"/>
            <a:ext cx="8929718" cy="6275066"/>
            <a:chOff x="86428" y="154330"/>
            <a:chExt cx="8929718" cy="6275066"/>
          </a:xfrm>
        </p:grpSpPr>
        <p:pic>
          <p:nvPicPr>
            <p:cNvPr id="2" name="Picture 1" descr="PERHEPI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292" y="154330"/>
              <a:ext cx="913499" cy="864000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>
              <a:off x="285720" y="1141396"/>
              <a:ext cx="8501122" cy="1588"/>
            </a:xfrm>
            <a:prstGeom prst="line">
              <a:avLst/>
            </a:prstGeom>
            <a:ln>
              <a:solidFill>
                <a:srgbClr val="00B05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6428" y="6427808"/>
              <a:ext cx="892971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158" y="1285860"/>
              <a:ext cx="642942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Rectangle 9"/>
          <p:cNvSpPr/>
          <p:nvPr/>
        </p:nvSpPr>
        <p:spPr>
          <a:xfrm>
            <a:off x="1285852" y="1445959"/>
            <a:ext cx="750099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000" dirty="0" smtClean="0"/>
              <a:t>Secara substansi, pembiayaan melalui kredit program seperti KKPE, KUPS, KUR dll dimaksudkan untuk:</a:t>
            </a:r>
          </a:p>
          <a:p>
            <a:r>
              <a:rPr lang="sv-SE" sz="2000" dirty="0" smtClean="0"/>
              <a:t>– mengatasi beberapa konstrain pertumbuhan sektor pertanian, terutama</a:t>
            </a:r>
            <a:r>
              <a:rPr lang="id-ID" sz="2000" dirty="0" smtClean="0"/>
              <a:t> keterbatasan permodalan dan invetasi, </a:t>
            </a:r>
          </a:p>
          <a:p>
            <a:r>
              <a:rPr lang="id-ID" sz="2000" dirty="0" smtClean="0"/>
              <a:t>– mengisi ketidaklengkapan pasar keuangan pedesaan (yang selama ini dijalankan oleh peminjam uang), </a:t>
            </a:r>
          </a:p>
          <a:p>
            <a:r>
              <a:rPr lang="sv-SE" sz="2000" dirty="0" smtClean="0"/>
              <a:t>– mempercepat adopsi teknologi baru (benih, pupuk, pestisida, dsb)</a:t>
            </a:r>
          </a:p>
          <a:p>
            <a:r>
              <a:rPr lang="id-ID" sz="2000" dirty="0" smtClean="0"/>
              <a:t>– menjembatani kebutuhan uang (cash) musiman yang dihadapi petani </a:t>
            </a:r>
          </a:p>
          <a:p>
            <a:r>
              <a:rPr lang="pt-BR" sz="2000" dirty="0" smtClean="0"/>
              <a:t>– mencapai tujuan pemerataan (intra-rural, inter-regional, rural-urban dsb)</a:t>
            </a:r>
            <a:r>
              <a:rPr lang="id-ID" sz="2000" dirty="0" smtClean="0"/>
              <a:t> </a:t>
            </a:r>
          </a:p>
          <a:p>
            <a:r>
              <a:rPr lang="sv-SE" sz="2000" dirty="0" smtClean="0"/>
              <a:t>– memperoleh dukungan politik dan kepetingan populis lain, termasuk</a:t>
            </a:r>
          </a:p>
          <a:p>
            <a:r>
              <a:rPr lang="id-ID" sz="2000" dirty="0" smtClean="0"/>
              <a:t>program tertentu dari lembaga asing (hutan dan bantuan).</a:t>
            </a:r>
          </a:p>
          <a:p>
            <a:r>
              <a:rPr lang="nn-NO" sz="2000" dirty="0" smtClean="0"/>
              <a:t>•</a:t>
            </a:r>
            <a:endParaRPr lang="id-ID" sz="2000" dirty="0"/>
          </a:p>
        </p:txBody>
      </p:sp>
      <p:sp>
        <p:nvSpPr>
          <p:cNvPr id="12" name="Rectangle 11"/>
          <p:cNvSpPr/>
          <p:nvPr/>
        </p:nvSpPr>
        <p:spPr>
          <a:xfrm>
            <a:off x="1267051" y="357166"/>
            <a:ext cx="48590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800" b="1" dirty="0" smtClean="0">
                <a:solidFill>
                  <a:srgbClr val="006400"/>
                </a:solidFill>
              </a:rPr>
              <a:t>Beberapa Kendala Empiris: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19</a:t>
            </a:fld>
            <a:endParaRPr lang="id-ID"/>
          </a:p>
        </p:txBody>
      </p:sp>
      <p:grpSp>
        <p:nvGrpSpPr>
          <p:cNvPr id="3" name="Group 14"/>
          <p:cNvGrpSpPr/>
          <p:nvPr/>
        </p:nvGrpSpPr>
        <p:grpSpPr>
          <a:xfrm>
            <a:off x="86428" y="154330"/>
            <a:ext cx="8929718" cy="6275066"/>
            <a:chOff x="86428" y="154330"/>
            <a:chExt cx="8929718" cy="6275066"/>
          </a:xfrm>
        </p:grpSpPr>
        <p:pic>
          <p:nvPicPr>
            <p:cNvPr id="2" name="Picture 1" descr="PERHEPI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292" y="154330"/>
              <a:ext cx="913499" cy="864000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>
              <a:off x="285720" y="1141396"/>
              <a:ext cx="8501122" cy="1588"/>
            </a:xfrm>
            <a:prstGeom prst="line">
              <a:avLst/>
            </a:prstGeom>
            <a:ln>
              <a:solidFill>
                <a:srgbClr val="00B05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6428" y="6427808"/>
              <a:ext cx="892971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158" y="1285860"/>
              <a:ext cx="642942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Rectangle 9"/>
          <p:cNvSpPr/>
          <p:nvPr/>
        </p:nvSpPr>
        <p:spPr>
          <a:xfrm>
            <a:off x="1285852" y="1357298"/>
            <a:ext cx="7358114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d-ID" sz="2400" dirty="0" smtClean="0"/>
              <a:t>Keterlambatan pengembalian pinjaman; 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d-ID" sz="2400" dirty="0" smtClean="0"/>
              <a:t>Lemahnya kapasitas kelembagaan Gapoktan; 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d-ID" sz="2400" dirty="0" smtClean="0"/>
              <a:t>Tidak meratanya penyaluran dana kepada anggota 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d-ID" sz="2400" dirty="0" smtClean="0"/>
              <a:t>Kurangnya pemahaman petani dan pengurus Gapoktan tentang tujuan dan manfaat PUAP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d-ID" sz="2400" dirty="0" smtClean="0"/>
              <a:t>Budaya ketergantungan petani 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nn-NO" sz="2400" dirty="0" smtClean="0"/>
              <a:t>Kendala kredit program adalah</a:t>
            </a:r>
            <a:r>
              <a:rPr lang="id-ID" sz="2400" dirty="0" smtClean="0"/>
              <a:t> </a:t>
            </a:r>
            <a:r>
              <a:rPr lang="nn-NO" sz="2400" dirty="0" smtClean="0"/>
              <a:t>karakter </a:t>
            </a:r>
            <a:r>
              <a:rPr lang="nn-NO" sz="2400" b="1" i="1" dirty="0" smtClean="0"/>
              <a:t>supply-led</a:t>
            </a:r>
            <a:r>
              <a:rPr lang="nn-NO" sz="2400" dirty="0" smtClean="0"/>
              <a:t>, diinisiasi di</a:t>
            </a:r>
            <a:r>
              <a:rPr lang="id-ID" sz="2400" dirty="0" smtClean="0"/>
              <a:t> tingkat pusat bukan </a:t>
            </a:r>
            <a:r>
              <a:rPr lang="id-ID" sz="2400" b="1" i="1" dirty="0" smtClean="0"/>
              <a:t>demand driven</a:t>
            </a:r>
            <a:r>
              <a:rPr lang="id-ID" sz="2400" i="1" dirty="0" smtClean="0"/>
              <a:t> </a:t>
            </a:r>
            <a:r>
              <a:rPr lang="sv-SE" sz="2400" dirty="0" smtClean="0"/>
              <a:t>yang berasal dari ekonomi pedesaan.</a:t>
            </a:r>
            <a:endParaRPr lang="id-ID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1267051" y="357166"/>
            <a:ext cx="48590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800" b="1" dirty="0" smtClean="0">
                <a:solidFill>
                  <a:srgbClr val="006400"/>
                </a:solidFill>
              </a:rPr>
              <a:t>Beberapa Kendala Empiris: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2</a:t>
            </a:fld>
            <a:endParaRPr lang="id-ID"/>
          </a:p>
        </p:txBody>
      </p:sp>
      <p:grpSp>
        <p:nvGrpSpPr>
          <p:cNvPr id="3" name="Group 14"/>
          <p:cNvGrpSpPr/>
          <p:nvPr/>
        </p:nvGrpSpPr>
        <p:grpSpPr>
          <a:xfrm>
            <a:off x="86428" y="154330"/>
            <a:ext cx="8929718" cy="6275066"/>
            <a:chOff x="86428" y="154330"/>
            <a:chExt cx="8929718" cy="6275066"/>
          </a:xfrm>
        </p:grpSpPr>
        <p:pic>
          <p:nvPicPr>
            <p:cNvPr id="2" name="Picture 1" descr="PERHEPI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292" y="154330"/>
              <a:ext cx="913499" cy="864000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>
              <a:off x="285720" y="1141396"/>
              <a:ext cx="8501122" cy="1588"/>
            </a:xfrm>
            <a:prstGeom prst="line">
              <a:avLst/>
            </a:prstGeom>
            <a:ln>
              <a:solidFill>
                <a:srgbClr val="00B05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6428" y="6427808"/>
              <a:ext cx="892971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158" y="1285860"/>
              <a:ext cx="642942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Rectangle 9"/>
          <p:cNvSpPr/>
          <p:nvPr/>
        </p:nvSpPr>
        <p:spPr>
          <a:xfrm>
            <a:off x="1285852" y="357166"/>
            <a:ext cx="19848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dirty="0" smtClean="0">
                <a:solidFill>
                  <a:srgbClr val="006400"/>
                </a:solidFill>
                <a:latin typeface="+mj-lt"/>
              </a:rPr>
              <a:t>OUTLINE</a:t>
            </a:r>
            <a:endParaRPr lang="en-US" sz="3200" b="1" dirty="0">
              <a:solidFill>
                <a:srgbClr val="006400"/>
              </a:solidFill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28728" y="1626106"/>
            <a:ext cx="707236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>
              <a:spcBef>
                <a:spcPts val="2400"/>
              </a:spcBef>
              <a:buFont typeface="Arial" pitchFamily="34" charset="0"/>
              <a:buChar char="•"/>
            </a:pPr>
            <a:r>
              <a:rPr lang="id-ID" altLang="en-US" sz="3200" b="1" dirty="0" smtClean="0">
                <a:solidFill>
                  <a:srgbClr val="0000CC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Pengantar</a:t>
            </a:r>
          </a:p>
          <a:p>
            <a:pPr marL="360363" indent="-360363">
              <a:spcBef>
                <a:spcPts val="2400"/>
              </a:spcBef>
              <a:buFont typeface="Arial" pitchFamily="34" charset="0"/>
              <a:buChar char="•"/>
            </a:pPr>
            <a:r>
              <a:rPr lang="en-US" altLang="en-US" sz="3200" dirty="0" err="1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Tantangan</a:t>
            </a:r>
            <a:r>
              <a:rPr lang="en-US" altLang="en-US" sz="3200" dirty="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Pembangunan </a:t>
            </a:r>
            <a:r>
              <a:rPr lang="en-US" altLang="en-US" sz="3200" dirty="0" err="1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Pertanian</a:t>
            </a:r>
            <a:endParaRPr lang="id-ID" altLang="en-US" sz="3200" dirty="0" smtClean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360363" indent="-360363">
              <a:spcBef>
                <a:spcPts val="2400"/>
              </a:spcBef>
              <a:buFont typeface="Arial" pitchFamily="34" charset="0"/>
              <a:buChar char="•"/>
            </a:pPr>
            <a:r>
              <a:rPr lang="id-ID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Kondisi </a:t>
            </a:r>
            <a:r>
              <a:rPr lang="en-US" sz="3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Kelembagaan</a:t>
            </a:r>
            <a:r>
              <a:rPr lang="en-US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d-ID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 </a:t>
            </a:r>
            <a:r>
              <a:rPr lang="en-US" sz="3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Permodalan</a:t>
            </a:r>
            <a:r>
              <a:rPr lang="id-ID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Petani Saat ini</a:t>
            </a:r>
          </a:p>
          <a:p>
            <a:pPr marL="360363" indent="-360363">
              <a:spcBef>
                <a:spcPts val="2400"/>
              </a:spcBef>
              <a:buFont typeface="Arial" pitchFamily="34" charset="0"/>
              <a:buChar char="•"/>
            </a:pPr>
            <a:r>
              <a:rPr lang="en-US" sz="3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Upaya</a:t>
            </a:r>
            <a:r>
              <a:rPr lang="id-ID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-upaya</a:t>
            </a:r>
            <a:r>
              <a:rPr lang="en-US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d-ID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</a:t>
            </a:r>
            <a:r>
              <a:rPr lang="en-US" sz="3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ang</a:t>
            </a:r>
            <a:r>
              <a:rPr lang="en-US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Perlu</a:t>
            </a:r>
            <a:r>
              <a:rPr lang="en-US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Dilakukan</a:t>
            </a:r>
            <a:endParaRPr lang="id-ID" sz="32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0363" indent="-360363">
              <a:spcBef>
                <a:spcPts val="2400"/>
              </a:spcBef>
              <a:buFont typeface="Arial" pitchFamily="34" charset="0"/>
              <a:buChar char="•"/>
            </a:pPr>
            <a:endParaRPr lang="id-ID" altLang="en-US" sz="3200" b="1" dirty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20</a:t>
            </a:fld>
            <a:endParaRPr lang="id-ID"/>
          </a:p>
        </p:txBody>
      </p:sp>
      <p:grpSp>
        <p:nvGrpSpPr>
          <p:cNvPr id="3" name="Group 14"/>
          <p:cNvGrpSpPr/>
          <p:nvPr/>
        </p:nvGrpSpPr>
        <p:grpSpPr>
          <a:xfrm>
            <a:off x="86428" y="154330"/>
            <a:ext cx="8929718" cy="6275066"/>
            <a:chOff x="86428" y="154330"/>
            <a:chExt cx="8929718" cy="6275066"/>
          </a:xfrm>
        </p:grpSpPr>
        <p:pic>
          <p:nvPicPr>
            <p:cNvPr id="2" name="Picture 1" descr="PERHEPI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292" y="154330"/>
              <a:ext cx="913499" cy="864000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>
              <a:off x="285720" y="1141396"/>
              <a:ext cx="8501122" cy="1588"/>
            </a:xfrm>
            <a:prstGeom prst="line">
              <a:avLst/>
            </a:prstGeom>
            <a:ln>
              <a:solidFill>
                <a:srgbClr val="00B05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6428" y="6427808"/>
              <a:ext cx="892971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158" y="1285860"/>
              <a:ext cx="642942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071538" y="1214422"/>
            <a:ext cx="7643866" cy="3143272"/>
          </a:xfrm>
        </p:spPr>
        <p:txBody>
          <a:bodyPr>
            <a:noAutofit/>
          </a:bodyPr>
          <a:lstStyle/>
          <a:p>
            <a:pPr algn="just"/>
            <a:r>
              <a:rPr lang="es-ES" sz="2400" dirty="0" err="1" smtClean="0"/>
              <a:t>Mayoritas</a:t>
            </a:r>
            <a:r>
              <a:rPr lang="es-ES" sz="2400" dirty="0" smtClean="0"/>
              <a:t> </a:t>
            </a:r>
            <a:r>
              <a:rPr lang="es-ES" sz="2400" dirty="0" err="1" smtClean="0"/>
              <a:t>usaha</a:t>
            </a:r>
            <a:r>
              <a:rPr lang="es-ES" sz="2400" dirty="0" smtClean="0"/>
              <a:t> </a:t>
            </a:r>
            <a:r>
              <a:rPr lang="es-ES" sz="2400" dirty="0" err="1" smtClean="0"/>
              <a:t>pertanian</a:t>
            </a:r>
            <a:r>
              <a:rPr lang="es-ES" sz="2400" dirty="0" smtClean="0"/>
              <a:t> </a:t>
            </a:r>
            <a:r>
              <a:rPr lang="id-ID" sz="2400" dirty="0" smtClean="0"/>
              <a:t>ST</a:t>
            </a:r>
            <a:r>
              <a:rPr lang="es-ES" sz="2400" dirty="0" smtClean="0"/>
              <a:t>2013 </a:t>
            </a:r>
            <a:r>
              <a:rPr lang="es-ES" sz="2400" dirty="0" err="1" smtClean="0"/>
              <a:t>adalah</a:t>
            </a:r>
            <a:r>
              <a:rPr lang="es-ES" sz="2400" dirty="0" smtClean="0"/>
              <a:t> “</a:t>
            </a:r>
            <a:r>
              <a:rPr lang="es-ES" sz="2400" dirty="0" err="1" smtClean="0"/>
              <a:t>gurem</a:t>
            </a:r>
            <a:r>
              <a:rPr lang="es-ES" sz="2400" dirty="0" smtClean="0"/>
              <a:t>”, </a:t>
            </a:r>
            <a:r>
              <a:rPr lang="es-ES" sz="2400" dirty="0" err="1" smtClean="0"/>
              <a:t>yakni</a:t>
            </a:r>
            <a:r>
              <a:rPr lang="es-ES" sz="2400" dirty="0" smtClean="0"/>
              <a:t> </a:t>
            </a:r>
            <a:r>
              <a:rPr lang="es-ES" sz="2400" dirty="0" err="1" smtClean="0"/>
              <a:t>sekitar</a:t>
            </a:r>
            <a:r>
              <a:rPr lang="es-ES" sz="2400" dirty="0" smtClean="0"/>
              <a:t> 5</a:t>
            </a:r>
            <a:r>
              <a:rPr lang="id-ID" sz="2400" dirty="0" smtClean="0"/>
              <a:t>6% dari total RT usaha pertanian</a:t>
            </a:r>
            <a:endParaRPr lang="id-ID" altLang="en-US" sz="2400" dirty="0" smtClean="0"/>
          </a:p>
          <a:p>
            <a:pPr algn="just"/>
            <a:r>
              <a:rPr lang="id-ID" altLang="en-US" sz="2400" dirty="0" smtClean="0"/>
              <a:t>Pendapatan </a:t>
            </a:r>
            <a:r>
              <a:rPr lang="en-US" altLang="en-US" sz="2400" dirty="0" smtClean="0"/>
              <a:t>yang </a:t>
            </a:r>
            <a:r>
              <a:rPr lang="en-US" altLang="en-US" sz="2400" dirty="0" err="1" smtClean="0"/>
              <a:t>diterima</a:t>
            </a:r>
            <a:r>
              <a:rPr lang="id-ID" altLang="en-US" sz="2400" dirty="0" smtClean="0"/>
              <a:t> dari usahatani padi </a:t>
            </a:r>
            <a:r>
              <a:rPr lang="en-US" altLang="en-US" sz="2400" dirty="0" err="1" smtClean="0"/>
              <a:t>kurang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dari</a:t>
            </a:r>
            <a:r>
              <a:rPr lang="en-US" altLang="en-US" sz="2400" dirty="0" smtClean="0"/>
              <a:t> </a:t>
            </a:r>
            <a:r>
              <a:rPr lang="id-ID" altLang="en-US" sz="2400" dirty="0" smtClean="0"/>
              <a:t>Rp.</a:t>
            </a:r>
            <a:r>
              <a:rPr lang="en-US" altLang="en-US" sz="2400" dirty="0" smtClean="0"/>
              <a:t>4 </a:t>
            </a:r>
            <a:r>
              <a:rPr lang="en-US" altLang="en-US" sz="2400" dirty="0" err="1" smtClean="0"/>
              <a:t>juta</a:t>
            </a:r>
            <a:r>
              <a:rPr lang="en-US" altLang="en-US" sz="2400" dirty="0" smtClean="0"/>
              <a:t> </a:t>
            </a:r>
            <a:r>
              <a:rPr lang="id-ID" altLang="en-US" sz="2400" dirty="0" smtClean="0"/>
              <a:t>per musim tanam (</a:t>
            </a:r>
            <a:r>
              <a:rPr lang="en-US" altLang="en-US" sz="2400" dirty="0" smtClean="0"/>
              <a:t>4 </a:t>
            </a:r>
            <a:r>
              <a:rPr lang="en-US" altLang="en-US" sz="2400" dirty="0" err="1" smtClean="0"/>
              <a:t>bulan</a:t>
            </a:r>
            <a:r>
              <a:rPr lang="id-ID" altLang="en-US" sz="2400" dirty="0" smtClean="0"/>
              <a:t>) </a:t>
            </a:r>
            <a:r>
              <a:rPr lang="id-ID" altLang="en-US" sz="2400" dirty="0" smtClean="0">
                <a:sym typeface="Wingdings" pitchFamily="2" charset="2"/>
              </a:rPr>
              <a:t> setara  dengan Rp 1 juta per bulan per RT. </a:t>
            </a:r>
          </a:p>
          <a:p>
            <a:pPr algn="just"/>
            <a:r>
              <a:rPr lang="id-ID" altLang="en-US" sz="2400" dirty="0" smtClean="0">
                <a:sym typeface="Wingdings" pitchFamily="2" charset="2"/>
              </a:rPr>
              <a:t>Jika yang bekerja dalam usahatani 2 orang maka </a:t>
            </a:r>
            <a:r>
              <a:rPr lang="id-ID" altLang="en-US" sz="2400" dirty="0" smtClean="0"/>
              <a:t> dibandingkan dengan UMP, nilai tersebut sangat jauh lebih rendah.</a:t>
            </a:r>
            <a:endParaRPr lang="en-US" alt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1357290" y="428604"/>
            <a:ext cx="56941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altLang="en-US" sz="2800" b="1" dirty="0" smtClean="0">
                <a:solidFill>
                  <a:srgbClr val="006400"/>
                </a:solidFill>
              </a:rPr>
              <a:t>Kondisi Ekonomi </a:t>
            </a:r>
            <a:r>
              <a:rPr lang="en-US" altLang="en-US" sz="2800" b="1" dirty="0" err="1" smtClean="0">
                <a:solidFill>
                  <a:srgbClr val="006400"/>
                </a:solidFill>
              </a:rPr>
              <a:t>Petani</a:t>
            </a:r>
            <a:r>
              <a:rPr lang="en-US" altLang="en-US" sz="2800" b="1" dirty="0" smtClean="0">
                <a:solidFill>
                  <a:srgbClr val="0064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006400"/>
                </a:solidFill>
              </a:rPr>
              <a:t>Pangan</a:t>
            </a:r>
            <a:endParaRPr lang="id-ID" sz="2800" b="1" dirty="0">
              <a:solidFill>
                <a:srgbClr val="0064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71538" y="5357826"/>
            <a:ext cx="77867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400" dirty="0" err="1" smtClean="0">
                <a:solidFill>
                  <a:srgbClr val="C00000"/>
                </a:solidFill>
              </a:rPr>
              <a:t>Tidak</a:t>
            </a:r>
            <a:r>
              <a:rPr lang="en-US" altLang="en-US" sz="2400" dirty="0" smtClean="0">
                <a:solidFill>
                  <a:srgbClr val="C00000"/>
                </a:solidFill>
              </a:rPr>
              <a:t> </a:t>
            </a:r>
            <a:r>
              <a:rPr lang="en-US" altLang="en-US" sz="2400" dirty="0" err="1" smtClean="0">
                <a:solidFill>
                  <a:srgbClr val="C00000"/>
                </a:solidFill>
              </a:rPr>
              <a:t>ada</a:t>
            </a:r>
            <a:r>
              <a:rPr lang="en-US" altLang="en-US" sz="2400" dirty="0" smtClean="0">
                <a:solidFill>
                  <a:srgbClr val="C00000"/>
                </a:solidFill>
              </a:rPr>
              <a:t> yang </a:t>
            </a:r>
            <a:r>
              <a:rPr lang="en-US" altLang="en-US" sz="2400" dirty="0" err="1" smtClean="0">
                <a:solidFill>
                  <a:srgbClr val="C00000"/>
                </a:solidFill>
              </a:rPr>
              <a:t>memperjuangakan</a:t>
            </a:r>
            <a:r>
              <a:rPr lang="en-US" altLang="en-US" sz="2400" dirty="0" smtClean="0">
                <a:solidFill>
                  <a:srgbClr val="C00000"/>
                </a:solidFill>
              </a:rPr>
              <a:t> </a:t>
            </a:r>
            <a:r>
              <a:rPr lang="en-US" altLang="en-US" sz="2400" dirty="0" err="1" smtClean="0">
                <a:solidFill>
                  <a:srgbClr val="C00000"/>
                </a:solidFill>
              </a:rPr>
              <a:t>ini</a:t>
            </a:r>
            <a:r>
              <a:rPr lang="id-ID" altLang="en-US" sz="2400" dirty="0" smtClean="0">
                <a:solidFill>
                  <a:srgbClr val="C00000"/>
                </a:solidFill>
              </a:rPr>
              <a:t> -</a:t>
            </a:r>
            <a:r>
              <a:rPr lang="en-US" altLang="en-US" sz="2400" dirty="0" smtClean="0">
                <a:solidFill>
                  <a:srgbClr val="C00000"/>
                </a:solidFill>
              </a:rPr>
              <a:t> </a:t>
            </a:r>
            <a:r>
              <a:rPr lang="en-US" altLang="en-US" sz="2400" dirty="0" err="1" smtClean="0">
                <a:solidFill>
                  <a:srgbClr val="C00000"/>
                </a:solidFill>
              </a:rPr>
              <a:t>beda</a:t>
            </a:r>
            <a:r>
              <a:rPr lang="en-US" altLang="en-US" sz="2400" dirty="0" smtClean="0">
                <a:solidFill>
                  <a:srgbClr val="C00000"/>
                </a:solidFill>
              </a:rPr>
              <a:t> </a:t>
            </a:r>
            <a:r>
              <a:rPr lang="en-US" altLang="en-US" sz="2400" dirty="0" err="1" smtClean="0">
                <a:solidFill>
                  <a:srgbClr val="C00000"/>
                </a:solidFill>
              </a:rPr>
              <a:t>dengan</a:t>
            </a:r>
            <a:r>
              <a:rPr lang="en-US" altLang="en-US" sz="2400" dirty="0" smtClean="0">
                <a:solidFill>
                  <a:srgbClr val="C00000"/>
                </a:solidFill>
              </a:rPr>
              <a:t> </a:t>
            </a:r>
            <a:r>
              <a:rPr lang="en-US" altLang="en-US" sz="2400" dirty="0" err="1" smtClean="0">
                <a:solidFill>
                  <a:srgbClr val="C00000"/>
                </a:solidFill>
              </a:rPr>
              <a:t>buruh</a:t>
            </a:r>
            <a:r>
              <a:rPr lang="en-US" altLang="en-US" sz="2400" dirty="0" smtClean="0">
                <a:solidFill>
                  <a:srgbClr val="C00000"/>
                </a:solidFill>
              </a:rPr>
              <a:t> yang UMR</a:t>
            </a:r>
            <a:r>
              <a:rPr lang="id-ID" altLang="en-US" sz="2400" dirty="0" smtClean="0">
                <a:solidFill>
                  <a:srgbClr val="C00000"/>
                </a:solidFill>
              </a:rPr>
              <a:t> n</a:t>
            </a:r>
            <a:r>
              <a:rPr lang="en-US" altLang="en-US" sz="2400" dirty="0" err="1" smtClean="0">
                <a:solidFill>
                  <a:srgbClr val="C00000"/>
                </a:solidFill>
              </a:rPr>
              <a:t>ya</a:t>
            </a:r>
            <a:r>
              <a:rPr lang="en-US" altLang="en-US" sz="2400" dirty="0" smtClean="0">
                <a:solidFill>
                  <a:srgbClr val="C00000"/>
                </a:solidFill>
              </a:rPr>
              <a:t> </a:t>
            </a:r>
            <a:r>
              <a:rPr lang="id-ID" altLang="en-US" sz="2400" dirty="0" smtClean="0">
                <a:solidFill>
                  <a:srgbClr val="C00000"/>
                </a:solidFill>
              </a:rPr>
              <a:t>harus</a:t>
            </a:r>
            <a:r>
              <a:rPr lang="en-US" altLang="en-US" sz="2400" dirty="0" smtClean="0">
                <a:solidFill>
                  <a:srgbClr val="C00000"/>
                </a:solidFill>
              </a:rPr>
              <a:t> </a:t>
            </a:r>
            <a:r>
              <a:rPr lang="id-ID" altLang="en-US" sz="2400" dirty="0" smtClean="0">
                <a:solidFill>
                  <a:srgbClr val="C00000"/>
                </a:solidFill>
              </a:rPr>
              <a:t>dises</a:t>
            </a:r>
            <a:r>
              <a:rPr lang="en-US" altLang="en-US" sz="2400" dirty="0" err="1" smtClean="0">
                <a:solidFill>
                  <a:srgbClr val="C00000"/>
                </a:solidFill>
              </a:rPr>
              <a:t>uai</a:t>
            </a:r>
            <a:r>
              <a:rPr lang="id-ID" altLang="en-US" sz="2400" dirty="0" smtClean="0">
                <a:solidFill>
                  <a:srgbClr val="C00000"/>
                </a:solidFill>
              </a:rPr>
              <a:t>k</a:t>
            </a:r>
            <a:r>
              <a:rPr lang="en-US" altLang="en-US" sz="2400" dirty="0" smtClean="0">
                <a:solidFill>
                  <a:srgbClr val="C00000"/>
                </a:solidFill>
              </a:rPr>
              <a:t>an</a:t>
            </a:r>
            <a:r>
              <a:rPr lang="id-ID" altLang="en-US" sz="2400" dirty="0" smtClean="0">
                <a:solidFill>
                  <a:srgbClr val="C00000"/>
                </a:solidFill>
              </a:rPr>
              <a:t> </a:t>
            </a:r>
            <a:r>
              <a:rPr lang="en-US" altLang="en-US" sz="2400" dirty="0" err="1" smtClean="0">
                <a:solidFill>
                  <a:srgbClr val="C00000"/>
                </a:solidFill>
              </a:rPr>
              <a:t>tiap</a:t>
            </a:r>
            <a:r>
              <a:rPr lang="en-US" altLang="en-US" sz="2400" dirty="0" smtClean="0">
                <a:solidFill>
                  <a:srgbClr val="C00000"/>
                </a:solidFill>
              </a:rPr>
              <a:t> </a:t>
            </a:r>
            <a:r>
              <a:rPr lang="en-US" altLang="en-US" sz="2400" dirty="0" err="1" smtClean="0">
                <a:solidFill>
                  <a:srgbClr val="C00000"/>
                </a:solidFill>
              </a:rPr>
              <a:t>tahun</a:t>
            </a:r>
            <a:endParaRPr lang="en-GB" altLang="en-US" sz="2400" dirty="0" smtClean="0">
              <a:solidFill>
                <a:srgbClr val="C00000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4071934" y="4500570"/>
            <a:ext cx="1285884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21</a:t>
            </a:fld>
            <a:endParaRPr lang="id-ID"/>
          </a:p>
        </p:txBody>
      </p:sp>
      <p:grpSp>
        <p:nvGrpSpPr>
          <p:cNvPr id="3" name="Group 14"/>
          <p:cNvGrpSpPr/>
          <p:nvPr/>
        </p:nvGrpSpPr>
        <p:grpSpPr>
          <a:xfrm>
            <a:off x="86428" y="154330"/>
            <a:ext cx="8929718" cy="6275066"/>
            <a:chOff x="86428" y="154330"/>
            <a:chExt cx="8929718" cy="6275066"/>
          </a:xfrm>
        </p:grpSpPr>
        <p:pic>
          <p:nvPicPr>
            <p:cNvPr id="2" name="Picture 1" descr="PERHEPI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292" y="154330"/>
              <a:ext cx="913499" cy="864000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>
              <a:off x="285720" y="1141396"/>
              <a:ext cx="8501122" cy="1588"/>
            </a:xfrm>
            <a:prstGeom prst="line">
              <a:avLst/>
            </a:prstGeom>
            <a:ln>
              <a:solidFill>
                <a:srgbClr val="00B05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6428" y="6427808"/>
              <a:ext cx="892971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158" y="1285860"/>
              <a:ext cx="642942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3545103" y="1556205"/>
            <a:ext cx="3614521" cy="2062103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d-ID" altLang="en-US" sz="2000" b="1" smtClean="0">
                <a:solidFill>
                  <a:srgbClr val="FFFF00"/>
                </a:solidFill>
              </a:rPr>
              <a:t>ANCAMAN</a:t>
            </a:r>
            <a:r>
              <a:rPr lang="id-ID" altLang="en-US" sz="2000" b="1" smtClean="0">
                <a:solidFill>
                  <a:srgbClr val="0000FF"/>
                </a:solidFill>
              </a:rPr>
              <a:t> </a:t>
            </a:r>
            <a:r>
              <a:rPr lang="id-ID" altLang="en-US" sz="1800" smtClean="0">
                <a:solidFill>
                  <a:srgbClr val="0000FF"/>
                </a:solidFill>
              </a:rPr>
              <a:t>: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id-ID" altLang="en-US" sz="1800" smtClean="0">
                <a:solidFill>
                  <a:srgbClr val="FFFFFF"/>
                </a:solidFill>
              </a:rPr>
              <a:t> Degradasi SD Lahan dan Iklim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id-ID" altLang="en-US" sz="1800" smtClean="0">
                <a:solidFill>
                  <a:srgbClr val="FFFFFF"/>
                </a:solidFill>
              </a:rPr>
              <a:t> Variabilitas dan Ketidakpastian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d-ID" altLang="en-US" sz="1800" smtClean="0">
                <a:solidFill>
                  <a:srgbClr val="FFFFFF"/>
                </a:solidFill>
              </a:rPr>
              <a:t>   Iklim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id-ID" altLang="en-US" sz="1800" smtClean="0">
                <a:solidFill>
                  <a:srgbClr val="FFFFFF"/>
                </a:solidFill>
              </a:rPr>
              <a:t> Konversi dan Alih Fungsi Lahan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id-ID" altLang="en-US" sz="1800" smtClean="0">
                <a:solidFill>
                  <a:srgbClr val="FFFFFF"/>
                </a:solidFill>
              </a:rPr>
              <a:t> Keterbatasan dan Fragmentasi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d-ID" altLang="en-US" sz="1800" smtClean="0">
                <a:solidFill>
                  <a:srgbClr val="FFFFFF"/>
                </a:solidFill>
              </a:rPr>
              <a:t>   Lahan Potensial</a:t>
            </a: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xmlns="" val="1184291577"/>
              </p:ext>
            </p:extLst>
          </p:nvPr>
        </p:nvGraphicFramePr>
        <p:xfrm>
          <a:off x="1108206" y="1428736"/>
          <a:ext cx="7821512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1142976" y="1643050"/>
            <a:ext cx="367998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 err="1" smtClean="0">
                <a:solidFill>
                  <a:schemeClr val="bg1"/>
                </a:solidFill>
              </a:rPr>
              <a:t>Keterbatasan</a:t>
            </a:r>
            <a:r>
              <a:rPr lang="en-US" altLang="en-US" dirty="0" smtClean="0">
                <a:solidFill>
                  <a:schemeClr val="bg1"/>
                </a:solidFill>
              </a:rPr>
              <a:t> </a:t>
            </a:r>
            <a:r>
              <a:rPr lang="en-US" altLang="en-US" dirty="0" err="1" smtClean="0">
                <a:solidFill>
                  <a:schemeClr val="bg1"/>
                </a:solidFill>
              </a:rPr>
              <a:t>Petani</a:t>
            </a:r>
            <a:r>
              <a:rPr lang="en-US" altLang="en-US" dirty="0" smtClean="0">
                <a:solidFill>
                  <a:schemeClr val="bg1"/>
                </a:solidFill>
              </a:rPr>
              <a:t> </a:t>
            </a:r>
            <a:r>
              <a:rPr lang="en-US" altLang="en-US" dirty="0" err="1" smtClean="0">
                <a:solidFill>
                  <a:schemeClr val="bg1"/>
                </a:solidFill>
              </a:rPr>
              <a:t>dalam</a:t>
            </a:r>
            <a:r>
              <a:rPr lang="en-US" altLang="en-US" dirty="0" smtClean="0">
                <a:solidFill>
                  <a:schemeClr val="bg1"/>
                </a:solidFill>
              </a:rPr>
              <a:t> </a:t>
            </a:r>
            <a:r>
              <a:rPr lang="en-US" altLang="en-US" dirty="0" err="1" smtClean="0">
                <a:solidFill>
                  <a:schemeClr val="bg1"/>
                </a:solidFill>
              </a:rPr>
              <a:t>Penyediaan</a:t>
            </a:r>
            <a:r>
              <a:rPr lang="en-US" altLang="en-US" dirty="0" smtClean="0">
                <a:solidFill>
                  <a:schemeClr val="bg1"/>
                </a:solidFill>
              </a:rPr>
              <a:t> Input </a:t>
            </a:r>
            <a:r>
              <a:rPr lang="en-US" altLang="en-US" dirty="0" err="1" smtClean="0">
                <a:solidFill>
                  <a:schemeClr val="bg1"/>
                </a:solidFill>
              </a:rPr>
              <a:t>Penunjang</a:t>
            </a:r>
            <a:endParaRPr lang="en-GB" altLang="en-US" dirty="0" smtClean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85852" y="357166"/>
            <a:ext cx="60003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altLang="en-US" sz="2800" b="1" dirty="0" smtClean="0">
                <a:solidFill>
                  <a:srgbClr val="006400"/>
                </a:solidFill>
              </a:rPr>
              <a:t>Dampak berbagai permasalahan </a:t>
            </a:r>
            <a:endParaRPr lang="id-ID" sz="2800" b="1" dirty="0">
              <a:solidFill>
                <a:srgbClr val="0064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22</a:t>
            </a:fld>
            <a:endParaRPr lang="id-ID"/>
          </a:p>
        </p:txBody>
      </p:sp>
      <p:grpSp>
        <p:nvGrpSpPr>
          <p:cNvPr id="3" name="Group 14"/>
          <p:cNvGrpSpPr/>
          <p:nvPr/>
        </p:nvGrpSpPr>
        <p:grpSpPr>
          <a:xfrm>
            <a:off x="86428" y="154330"/>
            <a:ext cx="8929718" cy="6275066"/>
            <a:chOff x="86428" y="154330"/>
            <a:chExt cx="8929718" cy="6275066"/>
          </a:xfrm>
        </p:grpSpPr>
        <p:pic>
          <p:nvPicPr>
            <p:cNvPr id="2" name="Picture 1" descr="PERHEPI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292" y="154330"/>
              <a:ext cx="913499" cy="864000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>
              <a:off x="285720" y="1141396"/>
              <a:ext cx="8501122" cy="1588"/>
            </a:xfrm>
            <a:prstGeom prst="line">
              <a:avLst/>
            </a:prstGeom>
            <a:ln>
              <a:solidFill>
                <a:srgbClr val="00B05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6428" y="6427808"/>
              <a:ext cx="892971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158" y="1285860"/>
              <a:ext cx="642942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Rectangle 9"/>
          <p:cNvSpPr/>
          <p:nvPr/>
        </p:nvSpPr>
        <p:spPr>
          <a:xfrm>
            <a:off x="1285852" y="357166"/>
            <a:ext cx="60003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altLang="en-US" sz="2800" b="1" dirty="0" smtClean="0">
                <a:solidFill>
                  <a:srgbClr val="006400"/>
                </a:solidFill>
              </a:rPr>
              <a:t>Dampak berbagai permasalahan </a:t>
            </a:r>
            <a:endParaRPr lang="id-ID" sz="2800" b="1" dirty="0">
              <a:solidFill>
                <a:srgbClr val="006400"/>
              </a:solidFill>
            </a:endParaRPr>
          </a:p>
        </p:txBody>
      </p:sp>
      <p:sp>
        <p:nvSpPr>
          <p:cNvPr id="12" name="Flowchart: Alternate Process 11"/>
          <p:cNvSpPr/>
          <p:nvPr/>
        </p:nvSpPr>
        <p:spPr>
          <a:xfrm>
            <a:off x="6348613" y="1285859"/>
            <a:ext cx="2704437" cy="1636747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5000"/>
              </a:lnSpc>
              <a:defRPr/>
            </a:pPr>
            <a:r>
              <a:rPr lang="en-GB" sz="2000" dirty="0" err="1">
                <a:solidFill>
                  <a:srgbClr val="002060"/>
                </a:solidFill>
              </a:rPr>
              <a:t>Regulasi</a:t>
            </a:r>
            <a:r>
              <a:rPr lang="en-GB" sz="2000" dirty="0">
                <a:solidFill>
                  <a:srgbClr val="002060"/>
                </a:solidFill>
              </a:rPr>
              <a:t> yang </a:t>
            </a:r>
            <a:r>
              <a:rPr lang="en-GB" sz="2000" dirty="0" err="1">
                <a:solidFill>
                  <a:srgbClr val="002060"/>
                </a:solidFill>
              </a:rPr>
              <a:t>tidak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sepenuhnya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mendukung</a:t>
            </a:r>
            <a:r>
              <a:rPr lang="en-GB" sz="2000" dirty="0">
                <a:solidFill>
                  <a:srgbClr val="002060"/>
                </a:solidFill>
              </a:rPr>
              <a:t> (HARGA DAN NILAI TAMBAH)</a:t>
            </a:r>
            <a:endParaRPr lang="id-ID" sz="2000" dirty="0">
              <a:solidFill>
                <a:srgbClr val="00206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348249" y="2851169"/>
            <a:ext cx="3020161" cy="2143140"/>
          </a:xfrm>
          <a:prstGeom prst="ellipse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DAYA SAING</a:t>
            </a:r>
          </a:p>
          <a:p>
            <a:pPr algn="ctr">
              <a:defRPr/>
            </a:pPr>
            <a:r>
              <a:rPr lang="en-US" sz="2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PRODUK </a:t>
            </a:r>
            <a:r>
              <a:rPr lang="id-ID" sz="2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yang RENDAH</a:t>
            </a:r>
            <a:endParaRPr lang="en-US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4" name="Flowchart: Alternate Process 13"/>
          <p:cNvSpPr/>
          <p:nvPr/>
        </p:nvSpPr>
        <p:spPr>
          <a:xfrm>
            <a:off x="6563659" y="4766613"/>
            <a:ext cx="2508935" cy="1519907"/>
          </a:xfrm>
          <a:prstGeom prst="flowChartAlternateProcess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5000"/>
              </a:lnSpc>
              <a:defRPr/>
            </a:pPr>
            <a:r>
              <a:rPr lang="en-US" altLang="en-US" sz="2000" dirty="0" err="1" smtClean="0">
                <a:solidFill>
                  <a:srgbClr val="002060"/>
                </a:solidFill>
              </a:rPr>
              <a:t>Pendampingan</a:t>
            </a:r>
            <a:r>
              <a:rPr lang="en-US" altLang="en-US" sz="2000" dirty="0" smtClean="0">
                <a:solidFill>
                  <a:srgbClr val="002060"/>
                </a:solidFill>
              </a:rPr>
              <a:t> </a:t>
            </a:r>
            <a:r>
              <a:rPr lang="en-US" altLang="en-US" sz="2000" dirty="0" err="1" smtClean="0">
                <a:solidFill>
                  <a:srgbClr val="002060"/>
                </a:solidFill>
              </a:rPr>
              <a:t>Belum</a:t>
            </a:r>
            <a:r>
              <a:rPr lang="en-US" altLang="en-US" sz="2000" dirty="0" smtClean="0">
                <a:solidFill>
                  <a:srgbClr val="002060"/>
                </a:solidFill>
              </a:rPr>
              <a:t> Optimal (</a:t>
            </a:r>
            <a:r>
              <a:rPr lang="en-US" altLang="en-US" sz="2000" dirty="0" err="1" smtClean="0">
                <a:solidFill>
                  <a:srgbClr val="002060"/>
                </a:solidFill>
              </a:rPr>
              <a:t>Penyuluh</a:t>
            </a:r>
            <a:r>
              <a:rPr lang="id-ID" altLang="en-US" sz="2000" dirty="0" smtClean="0">
                <a:solidFill>
                  <a:srgbClr val="002060"/>
                </a:solidFill>
              </a:rPr>
              <a:t>?</a:t>
            </a:r>
            <a:r>
              <a:rPr lang="en-US" altLang="en-US" sz="2000" dirty="0" smtClean="0">
                <a:solidFill>
                  <a:srgbClr val="002060"/>
                </a:solidFill>
              </a:rPr>
              <a:t>)</a:t>
            </a:r>
            <a:endParaRPr lang="en-US" altLang="en-US" sz="2000" dirty="0">
              <a:solidFill>
                <a:srgbClr val="002060"/>
              </a:solidFill>
            </a:endParaRPr>
          </a:p>
        </p:txBody>
      </p:sp>
      <p:sp>
        <p:nvSpPr>
          <p:cNvPr id="15" name="Flowchart: Alternate Process 14"/>
          <p:cNvSpPr/>
          <p:nvPr/>
        </p:nvSpPr>
        <p:spPr>
          <a:xfrm>
            <a:off x="804065" y="4780019"/>
            <a:ext cx="2587726" cy="1541533"/>
          </a:xfrm>
          <a:prstGeom prst="flowChartAlternateProcess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5000"/>
              </a:lnSpc>
              <a:defRPr/>
            </a:pPr>
            <a:r>
              <a:rPr lang="en-GB" sz="2000" dirty="0" err="1">
                <a:solidFill>
                  <a:srgbClr val="002060"/>
                </a:solidFill>
              </a:rPr>
              <a:t>Persaingan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usaha</a:t>
            </a:r>
            <a:r>
              <a:rPr lang="en-GB" sz="2000" dirty="0">
                <a:solidFill>
                  <a:srgbClr val="002060"/>
                </a:solidFill>
              </a:rPr>
              <a:t> yang </a:t>
            </a:r>
            <a:r>
              <a:rPr lang="en-GB" sz="2000" dirty="0" err="1">
                <a:solidFill>
                  <a:srgbClr val="002060"/>
                </a:solidFill>
              </a:rPr>
              <a:t>tidak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sehat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endParaRPr lang="id-ID" sz="2000" dirty="0">
              <a:solidFill>
                <a:srgbClr val="002060"/>
              </a:solidFill>
              <a:sym typeface="Wingdings" panose="05000000000000000000" pitchFamily="2" charset="2"/>
            </a:endParaRPr>
          </a:p>
        </p:txBody>
      </p:sp>
      <p:sp>
        <p:nvSpPr>
          <p:cNvPr id="16" name="Flowchart: Alternate Process 15"/>
          <p:cNvSpPr/>
          <p:nvPr/>
        </p:nvSpPr>
        <p:spPr>
          <a:xfrm>
            <a:off x="785787" y="1261823"/>
            <a:ext cx="2589987" cy="1636747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5000"/>
              </a:lnSpc>
              <a:defRPr/>
            </a:pPr>
            <a:r>
              <a:rPr lang="en-GB" sz="2000" dirty="0" err="1">
                <a:solidFill>
                  <a:srgbClr val="002060"/>
                </a:solidFill>
              </a:rPr>
              <a:t>Kualitas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Infrastruktur</a:t>
            </a:r>
            <a:r>
              <a:rPr lang="en-GB" sz="2000" dirty="0">
                <a:solidFill>
                  <a:srgbClr val="002060"/>
                </a:solidFill>
              </a:rPr>
              <a:t> Yang </a:t>
            </a:r>
            <a:r>
              <a:rPr lang="en-GB" sz="2000" dirty="0" err="1">
                <a:solidFill>
                  <a:srgbClr val="002060"/>
                </a:solidFill>
              </a:rPr>
              <a:t>Buruk</a:t>
            </a:r>
            <a:endParaRPr lang="id-ID" sz="2000" dirty="0">
              <a:solidFill>
                <a:srgbClr val="002060"/>
              </a:solidFill>
            </a:endParaRPr>
          </a:p>
        </p:txBody>
      </p:sp>
      <p:sp>
        <p:nvSpPr>
          <p:cNvPr id="17" name="Up Arrow 16"/>
          <p:cNvSpPr/>
          <p:nvPr/>
        </p:nvSpPr>
        <p:spPr>
          <a:xfrm rot="7637256">
            <a:off x="3261152" y="2726800"/>
            <a:ext cx="560388" cy="515937"/>
          </a:xfrm>
          <a:prstGeom prst="up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2000" b="1" dirty="0">
              <a:solidFill>
                <a:prstClr val="black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Down Arrow 17"/>
          <p:cNvSpPr/>
          <p:nvPr/>
        </p:nvSpPr>
        <p:spPr>
          <a:xfrm rot="3449134">
            <a:off x="5844746" y="2660922"/>
            <a:ext cx="528637" cy="550862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2000" b="1" dirty="0">
              <a:solidFill>
                <a:prstClr val="black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Down Arrow 18"/>
          <p:cNvSpPr/>
          <p:nvPr/>
        </p:nvSpPr>
        <p:spPr>
          <a:xfrm rot="13949870">
            <a:off x="3055068" y="4315631"/>
            <a:ext cx="576262" cy="55245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2000" b="1" dirty="0">
              <a:solidFill>
                <a:prstClr val="black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Left Arrow 19"/>
          <p:cNvSpPr/>
          <p:nvPr/>
        </p:nvSpPr>
        <p:spPr>
          <a:xfrm rot="2315235">
            <a:off x="6090669" y="4360428"/>
            <a:ext cx="569913" cy="614363"/>
          </a:xfrm>
          <a:prstGeom prst="lef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2000" b="1" dirty="0">
              <a:solidFill>
                <a:prstClr val="black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Slide Number Placeholder 19"/>
          <p:cNvSpPr txBox="1">
            <a:spLocks/>
          </p:cNvSpPr>
          <p:nvPr/>
        </p:nvSpPr>
        <p:spPr>
          <a:xfrm>
            <a:off x="6543894" y="6064271"/>
            <a:ext cx="19960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AF2EAD-508B-476E-934A-89F345A85186}" type="slidenum">
              <a:rPr kumimoji="0" lang="id-ID" altLang="id-ID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id-ID" altLang="id-ID" sz="2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23</a:t>
            </a:fld>
            <a:endParaRPr lang="id-ID"/>
          </a:p>
        </p:txBody>
      </p:sp>
      <p:grpSp>
        <p:nvGrpSpPr>
          <p:cNvPr id="3" name="Group 14"/>
          <p:cNvGrpSpPr/>
          <p:nvPr/>
        </p:nvGrpSpPr>
        <p:grpSpPr>
          <a:xfrm>
            <a:off x="86428" y="154330"/>
            <a:ext cx="8929718" cy="6275066"/>
            <a:chOff x="86428" y="154330"/>
            <a:chExt cx="8929718" cy="6275066"/>
          </a:xfrm>
        </p:grpSpPr>
        <p:pic>
          <p:nvPicPr>
            <p:cNvPr id="2" name="Picture 1" descr="PERHEPI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292" y="154330"/>
              <a:ext cx="913499" cy="864000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>
              <a:off x="285720" y="1141396"/>
              <a:ext cx="8501122" cy="1588"/>
            </a:xfrm>
            <a:prstGeom prst="line">
              <a:avLst/>
            </a:prstGeom>
            <a:ln>
              <a:solidFill>
                <a:srgbClr val="00B05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6428" y="6427808"/>
              <a:ext cx="892971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158" y="1285860"/>
              <a:ext cx="642942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Rectangle 9"/>
          <p:cNvSpPr/>
          <p:nvPr/>
        </p:nvSpPr>
        <p:spPr>
          <a:xfrm>
            <a:off x="1285852" y="357166"/>
            <a:ext cx="19848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dirty="0" smtClean="0">
                <a:solidFill>
                  <a:srgbClr val="006400"/>
                </a:solidFill>
                <a:latin typeface="+mj-lt"/>
              </a:rPr>
              <a:t>OUTLINE</a:t>
            </a:r>
            <a:endParaRPr lang="en-US" sz="3200" b="1" dirty="0">
              <a:solidFill>
                <a:srgbClr val="006400"/>
              </a:solidFill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28728" y="1626106"/>
            <a:ext cx="707236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>
              <a:spcBef>
                <a:spcPts val="2400"/>
              </a:spcBef>
              <a:buFont typeface="Arial" pitchFamily="34" charset="0"/>
              <a:buChar char="•"/>
            </a:pPr>
            <a:r>
              <a:rPr lang="id-ID" altLang="en-US" sz="3200" dirty="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Pengantar</a:t>
            </a:r>
          </a:p>
          <a:p>
            <a:pPr marL="360363" indent="-360363">
              <a:spcBef>
                <a:spcPts val="2400"/>
              </a:spcBef>
              <a:buFont typeface="Arial" pitchFamily="34" charset="0"/>
              <a:buChar char="•"/>
            </a:pPr>
            <a:r>
              <a:rPr lang="en-US" altLang="en-US" sz="3200" dirty="0" err="1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Tantangan</a:t>
            </a:r>
            <a:r>
              <a:rPr lang="en-US" altLang="en-US" sz="3200" dirty="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Pembangunan </a:t>
            </a:r>
            <a:r>
              <a:rPr lang="en-US" altLang="en-US" sz="3200" dirty="0" err="1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Pertanian</a:t>
            </a:r>
            <a:endParaRPr lang="id-ID" altLang="en-US" sz="3200" dirty="0" smtClean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360363" indent="-360363">
              <a:spcBef>
                <a:spcPts val="2400"/>
              </a:spcBef>
              <a:buFont typeface="Arial" pitchFamily="34" charset="0"/>
              <a:buChar char="•"/>
            </a:pPr>
            <a:r>
              <a:rPr lang="id-ID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Kondisi </a:t>
            </a:r>
            <a:r>
              <a:rPr lang="en-US" sz="3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Kelembagaan</a:t>
            </a:r>
            <a:r>
              <a:rPr lang="en-US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d-ID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 </a:t>
            </a:r>
            <a:r>
              <a:rPr lang="en-US" sz="3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Permodalan</a:t>
            </a:r>
            <a:r>
              <a:rPr lang="id-ID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Petani Saat ini</a:t>
            </a:r>
          </a:p>
          <a:p>
            <a:pPr marL="360363" indent="-360363">
              <a:spcBef>
                <a:spcPts val="2400"/>
              </a:spcBef>
              <a:buFont typeface="Arial" pitchFamily="34" charset="0"/>
              <a:buChar char="•"/>
            </a:pPr>
            <a:r>
              <a:rPr lang="en-US" altLang="en-US" sz="3200" b="1" dirty="0" err="1" smtClean="0">
                <a:solidFill>
                  <a:srgbClr val="0000CC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Upaya</a:t>
            </a:r>
            <a:r>
              <a:rPr lang="id-ID" altLang="en-US" sz="3200" b="1" dirty="0" smtClean="0">
                <a:solidFill>
                  <a:srgbClr val="0000CC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-upaya</a:t>
            </a:r>
            <a:r>
              <a:rPr lang="en-US" altLang="en-US" sz="3200" b="1" dirty="0" smtClean="0">
                <a:solidFill>
                  <a:srgbClr val="0000CC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d-ID" altLang="en-US" sz="3200" b="1" dirty="0" smtClean="0">
                <a:solidFill>
                  <a:srgbClr val="0000CC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y</a:t>
            </a:r>
            <a:r>
              <a:rPr lang="en-US" altLang="en-US" sz="3200" b="1" dirty="0" err="1" smtClean="0">
                <a:solidFill>
                  <a:srgbClr val="0000CC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ang</a:t>
            </a:r>
            <a:r>
              <a:rPr lang="en-US" altLang="en-US" sz="3200" b="1" dirty="0" smtClean="0">
                <a:solidFill>
                  <a:srgbClr val="0000CC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 smtClean="0">
                <a:solidFill>
                  <a:srgbClr val="0000CC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Perlu</a:t>
            </a:r>
            <a:r>
              <a:rPr lang="en-US" altLang="en-US" sz="3200" b="1" dirty="0" smtClean="0">
                <a:solidFill>
                  <a:srgbClr val="0000CC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 smtClean="0">
                <a:solidFill>
                  <a:srgbClr val="0000CC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Dilakukan</a:t>
            </a:r>
            <a:endParaRPr lang="id-ID" altLang="en-US" sz="3200" b="1" dirty="0" smtClean="0">
              <a:solidFill>
                <a:srgbClr val="0000CC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360363" indent="-360363">
              <a:spcBef>
                <a:spcPts val="2400"/>
              </a:spcBef>
              <a:buFont typeface="Arial" pitchFamily="34" charset="0"/>
              <a:buChar char="•"/>
            </a:pPr>
            <a:endParaRPr lang="id-ID" altLang="en-US" sz="3200" b="1" dirty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24</a:t>
            </a:fld>
            <a:endParaRPr lang="id-ID"/>
          </a:p>
        </p:txBody>
      </p:sp>
      <p:grpSp>
        <p:nvGrpSpPr>
          <p:cNvPr id="3" name="Group 14"/>
          <p:cNvGrpSpPr/>
          <p:nvPr/>
        </p:nvGrpSpPr>
        <p:grpSpPr>
          <a:xfrm>
            <a:off x="86428" y="154330"/>
            <a:ext cx="8929718" cy="6275066"/>
            <a:chOff x="86428" y="154330"/>
            <a:chExt cx="8929718" cy="6275066"/>
          </a:xfrm>
        </p:grpSpPr>
        <p:pic>
          <p:nvPicPr>
            <p:cNvPr id="2" name="Picture 1" descr="PERHEPI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292" y="154330"/>
              <a:ext cx="913499" cy="864000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>
              <a:off x="285720" y="1141396"/>
              <a:ext cx="8501122" cy="1588"/>
            </a:xfrm>
            <a:prstGeom prst="line">
              <a:avLst/>
            </a:prstGeom>
            <a:ln>
              <a:solidFill>
                <a:srgbClr val="00B05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6428" y="6427808"/>
              <a:ext cx="892971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158" y="1285860"/>
              <a:ext cx="642942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Rectangle 9"/>
          <p:cNvSpPr/>
          <p:nvPr/>
        </p:nvSpPr>
        <p:spPr>
          <a:xfrm>
            <a:off x="1285852" y="214290"/>
            <a:ext cx="73581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d-ID" sz="2400" b="1" dirty="0" smtClean="0">
                <a:solidFill>
                  <a:srgbClr val="006400"/>
                </a:solidFill>
                <a:latin typeface="+mj-lt"/>
              </a:rPr>
              <a:t>Membangun Sinergi Pemberdayaan dan Kemitraan Lembaga </a:t>
            </a:r>
            <a:endParaRPr lang="en-US" sz="2400" b="1" dirty="0">
              <a:solidFill>
                <a:srgbClr val="006400"/>
              </a:solidFill>
              <a:latin typeface="+mj-lt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071538" y="2857496"/>
            <a:ext cx="1071570" cy="3214710"/>
            <a:chOff x="3286116" y="1928802"/>
            <a:chExt cx="1143008" cy="3500462"/>
          </a:xfrm>
        </p:grpSpPr>
        <p:sp>
          <p:nvSpPr>
            <p:cNvPr id="12" name="Oval 11"/>
            <p:cNvSpPr/>
            <p:nvPr/>
          </p:nvSpPr>
          <p:spPr>
            <a:xfrm>
              <a:off x="3432504" y="2199564"/>
              <a:ext cx="815798" cy="8008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1200" b="1" dirty="0" smtClean="0">
                  <a:solidFill>
                    <a:schemeClr val="tx1"/>
                  </a:solidFill>
                </a:rPr>
                <a:t>UTP</a:t>
              </a:r>
              <a:endParaRPr lang="id-ID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3432504" y="3271134"/>
              <a:ext cx="815798" cy="8008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1200" b="1" dirty="0" smtClean="0">
                  <a:solidFill>
                    <a:schemeClr val="tx1"/>
                  </a:solidFill>
                </a:rPr>
                <a:t>UTP</a:t>
              </a:r>
              <a:endParaRPr lang="id-ID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3470450" y="4414142"/>
              <a:ext cx="815798" cy="8008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1200" b="1" dirty="0" smtClean="0">
                  <a:solidFill>
                    <a:schemeClr val="tx1"/>
                  </a:solidFill>
                </a:rPr>
                <a:t>UTP</a:t>
              </a:r>
              <a:endParaRPr lang="id-ID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286116" y="1928802"/>
              <a:ext cx="1143008" cy="3500462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600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2857488" y="3643314"/>
            <a:ext cx="1714512" cy="114300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</a:rPr>
              <a:t>Kelembagaan  Petani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2285984" y="4143380"/>
            <a:ext cx="428628" cy="42862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6" name="Rectangle 25"/>
          <p:cNvSpPr/>
          <p:nvPr/>
        </p:nvSpPr>
        <p:spPr>
          <a:xfrm>
            <a:off x="2857488" y="5395772"/>
            <a:ext cx="1857388" cy="64294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 smtClean="0">
                <a:solidFill>
                  <a:schemeClr val="tx1"/>
                </a:solidFill>
              </a:rPr>
              <a:t>LKD/M</a:t>
            </a:r>
            <a:endParaRPr lang="id-ID" sz="2000" b="1" dirty="0">
              <a:solidFill>
                <a:schemeClr val="tx1"/>
              </a:solidFill>
            </a:endParaRPr>
          </a:p>
        </p:txBody>
      </p:sp>
      <p:sp>
        <p:nvSpPr>
          <p:cNvPr id="27" name="Left-Right Arrow 26"/>
          <p:cNvSpPr/>
          <p:nvPr/>
        </p:nvSpPr>
        <p:spPr>
          <a:xfrm rot="16200000">
            <a:off x="3500430" y="4929198"/>
            <a:ext cx="571504" cy="285752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54" name="Group 53"/>
          <p:cNvGrpSpPr/>
          <p:nvPr/>
        </p:nvGrpSpPr>
        <p:grpSpPr>
          <a:xfrm>
            <a:off x="2786050" y="3429000"/>
            <a:ext cx="4000528" cy="1571636"/>
            <a:chOff x="2786050" y="3429000"/>
            <a:chExt cx="4000528" cy="1571636"/>
          </a:xfrm>
        </p:grpSpPr>
        <p:sp>
          <p:nvSpPr>
            <p:cNvPr id="28" name="Left-Right Arrow 27"/>
            <p:cNvSpPr/>
            <p:nvPr/>
          </p:nvSpPr>
          <p:spPr>
            <a:xfrm rot="10800000">
              <a:off x="4572000" y="4056952"/>
              <a:ext cx="1071569" cy="428628"/>
            </a:xfrm>
            <a:prstGeom prst="left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700018" y="3571876"/>
              <a:ext cx="1000132" cy="12858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b="1" dirty="0" smtClean="0">
                  <a:solidFill>
                    <a:schemeClr val="tx1"/>
                  </a:solidFill>
                </a:rPr>
                <a:t>IND/ PRSH</a:t>
              </a:r>
              <a:endParaRPr lang="id-ID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500562" y="3759722"/>
              <a:ext cx="12858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600" dirty="0" smtClean="0"/>
                <a:t>Kemitraan</a:t>
              </a:r>
              <a:endParaRPr lang="id-ID" sz="1600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786050" y="3429000"/>
              <a:ext cx="4000528" cy="1571636"/>
            </a:xfrm>
            <a:prstGeom prst="rect">
              <a:avLst/>
            </a:prstGeom>
            <a:noFill/>
            <a:ln>
              <a:solidFill>
                <a:srgbClr val="0000CC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32" name="Rectangle 31"/>
          <p:cNvSpPr/>
          <p:nvPr/>
        </p:nvSpPr>
        <p:spPr>
          <a:xfrm>
            <a:off x="7500958" y="3488960"/>
            <a:ext cx="142876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</a:pPr>
            <a:r>
              <a:rPr lang="id-ID" sz="1600" b="1" dirty="0" smtClean="0">
                <a:solidFill>
                  <a:schemeClr val="tx1"/>
                </a:solidFill>
              </a:rPr>
              <a:t>Daya saing Produk</a:t>
            </a:r>
            <a:endParaRPr lang="id-ID" sz="1600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500958" y="4274778"/>
            <a:ext cx="142876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</a:pPr>
            <a:r>
              <a:rPr lang="id-ID" sz="1600" b="1" dirty="0" smtClean="0">
                <a:solidFill>
                  <a:schemeClr val="tx1"/>
                </a:solidFill>
              </a:rPr>
              <a:t>Nilai Tambah</a:t>
            </a:r>
            <a:endParaRPr lang="id-ID" sz="16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500958" y="5417786"/>
            <a:ext cx="142876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</a:pPr>
            <a:r>
              <a:rPr lang="id-ID" sz="1600" b="1" dirty="0" smtClean="0">
                <a:solidFill>
                  <a:schemeClr val="tx1"/>
                </a:solidFill>
              </a:rPr>
              <a:t>Pendapatan Petani</a:t>
            </a:r>
            <a:endParaRPr lang="id-ID" sz="1600" b="1" dirty="0">
              <a:solidFill>
                <a:schemeClr val="tx1"/>
              </a:solidFill>
            </a:endParaRPr>
          </a:p>
        </p:txBody>
      </p:sp>
      <p:sp>
        <p:nvSpPr>
          <p:cNvPr id="35" name="Right Arrow 34"/>
          <p:cNvSpPr/>
          <p:nvPr/>
        </p:nvSpPr>
        <p:spPr>
          <a:xfrm>
            <a:off x="6929454" y="3786190"/>
            <a:ext cx="357190" cy="85725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37" name="Straight Connector 36"/>
          <p:cNvCxnSpPr/>
          <p:nvPr/>
        </p:nvCxnSpPr>
        <p:spPr>
          <a:xfrm rot="5400000">
            <a:off x="6692082" y="4136458"/>
            <a:ext cx="1332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Down Arrow 37"/>
          <p:cNvSpPr/>
          <p:nvPr/>
        </p:nvSpPr>
        <p:spPr>
          <a:xfrm>
            <a:off x="8001024" y="4929198"/>
            <a:ext cx="428628" cy="35719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53" name="Group 52"/>
          <p:cNvGrpSpPr/>
          <p:nvPr/>
        </p:nvGrpSpPr>
        <p:grpSpPr>
          <a:xfrm>
            <a:off x="2500298" y="1643050"/>
            <a:ext cx="4357718" cy="857256"/>
            <a:chOff x="2500298" y="1643050"/>
            <a:chExt cx="4357718" cy="857256"/>
          </a:xfrm>
        </p:grpSpPr>
        <p:sp>
          <p:nvSpPr>
            <p:cNvPr id="20" name="Rectangle 19"/>
            <p:cNvSpPr/>
            <p:nvPr/>
          </p:nvSpPr>
          <p:spPr>
            <a:xfrm>
              <a:off x="2500298" y="1643050"/>
              <a:ext cx="4357718" cy="8572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786050" y="1857364"/>
              <a:ext cx="1000132" cy="42862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b="1" dirty="0" smtClean="0">
                  <a:solidFill>
                    <a:schemeClr val="tx1"/>
                  </a:solidFill>
                </a:rPr>
                <a:t>PT</a:t>
              </a:r>
              <a:endParaRPr lang="id-ID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643570" y="1815906"/>
              <a:ext cx="1000132" cy="42862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b="1" dirty="0" smtClean="0">
                  <a:solidFill>
                    <a:schemeClr val="tx1"/>
                  </a:solidFill>
                </a:rPr>
                <a:t>IND</a:t>
              </a:r>
              <a:endParaRPr lang="id-ID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214810" y="1857364"/>
              <a:ext cx="1000132" cy="42862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b="1" dirty="0" smtClean="0">
                  <a:solidFill>
                    <a:schemeClr val="tx1"/>
                  </a:solidFill>
                </a:rPr>
                <a:t>PEM</a:t>
              </a:r>
              <a:endParaRPr lang="id-ID" b="1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3805626" y="2071678"/>
              <a:ext cx="396000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arrow" w="lg" len="med"/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5236092" y="2071678"/>
              <a:ext cx="396000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arrow" w="lg" len="med"/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Freeform 48"/>
          <p:cNvSpPr/>
          <p:nvPr/>
        </p:nvSpPr>
        <p:spPr>
          <a:xfrm>
            <a:off x="1558977" y="2214554"/>
            <a:ext cx="929390" cy="571504"/>
          </a:xfrm>
          <a:custGeom>
            <a:avLst/>
            <a:gdLst>
              <a:gd name="connsiteX0" fmla="*/ 929390 w 929390"/>
              <a:gd name="connsiteY0" fmla="*/ 0 h 779488"/>
              <a:gd name="connsiteX1" fmla="*/ 0 w 929390"/>
              <a:gd name="connsiteY1" fmla="*/ 0 h 779488"/>
              <a:gd name="connsiteX2" fmla="*/ 0 w 929390"/>
              <a:gd name="connsiteY2" fmla="*/ 779488 h 779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9390" h="779488">
                <a:moveTo>
                  <a:pt x="929390" y="0"/>
                </a:moveTo>
                <a:lnTo>
                  <a:pt x="0" y="0"/>
                </a:lnTo>
                <a:lnTo>
                  <a:pt x="0" y="779488"/>
                </a:lnTo>
              </a:path>
            </a:pathLst>
          </a:custGeom>
          <a:ln w="57150">
            <a:solidFill>
              <a:srgbClr val="C000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0" name="TextBox 49"/>
          <p:cNvSpPr txBox="1"/>
          <p:nvPr/>
        </p:nvSpPr>
        <p:spPr>
          <a:xfrm>
            <a:off x="868702" y="1646364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400" b="1" dirty="0" smtClean="0">
                <a:solidFill>
                  <a:srgbClr val="0000CC"/>
                </a:solidFill>
              </a:rPr>
              <a:t>Penyuluhan yang efektif</a:t>
            </a:r>
            <a:endParaRPr lang="id-ID" sz="1400" b="1" dirty="0">
              <a:solidFill>
                <a:srgbClr val="0000CC"/>
              </a:solidFill>
            </a:endParaRPr>
          </a:p>
        </p:txBody>
      </p:sp>
      <p:sp>
        <p:nvSpPr>
          <p:cNvPr id="51" name="Down Arrow 50"/>
          <p:cNvSpPr/>
          <p:nvPr/>
        </p:nvSpPr>
        <p:spPr>
          <a:xfrm>
            <a:off x="4214810" y="2643182"/>
            <a:ext cx="1143008" cy="64294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2" name="TextBox 51"/>
          <p:cNvSpPr txBox="1"/>
          <p:nvPr/>
        </p:nvSpPr>
        <p:spPr>
          <a:xfrm>
            <a:off x="3241146" y="1259392"/>
            <a:ext cx="2571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400" b="1" dirty="0" smtClean="0">
                <a:solidFill>
                  <a:srgbClr val="0000CC"/>
                </a:solidFill>
              </a:rPr>
              <a:t>Kemitraan ABG-CE</a:t>
            </a:r>
            <a:endParaRPr lang="id-ID" sz="14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32" grpId="0" animBg="1"/>
      <p:bldP spid="33" grpId="0" animBg="1"/>
      <p:bldP spid="34" grpId="0" animBg="1"/>
      <p:bldP spid="35" grpId="0" animBg="1"/>
      <p:bldP spid="38" grpId="0" animBg="1"/>
      <p:bldP spid="49" grpId="0" animBg="1"/>
      <p:bldP spid="50" grpId="0"/>
      <p:bldP spid="51" grpId="0" animBg="1"/>
      <p:bldP spid="5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25</a:t>
            </a:fld>
            <a:endParaRPr lang="id-ID"/>
          </a:p>
        </p:txBody>
      </p:sp>
      <p:grpSp>
        <p:nvGrpSpPr>
          <p:cNvPr id="3" name="Group 14"/>
          <p:cNvGrpSpPr/>
          <p:nvPr/>
        </p:nvGrpSpPr>
        <p:grpSpPr>
          <a:xfrm>
            <a:off x="86428" y="154330"/>
            <a:ext cx="8929718" cy="6275066"/>
            <a:chOff x="86428" y="154330"/>
            <a:chExt cx="8929718" cy="6275066"/>
          </a:xfrm>
        </p:grpSpPr>
        <p:pic>
          <p:nvPicPr>
            <p:cNvPr id="2" name="Picture 1" descr="PERHEPI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292" y="154330"/>
              <a:ext cx="913499" cy="864000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>
              <a:off x="285720" y="1141396"/>
              <a:ext cx="8501122" cy="1588"/>
            </a:xfrm>
            <a:prstGeom prst="line">
              <a:avLst/>
            </a:prstGeom>
            <a:ln>
              <a:solidFill>
                <a:srgbClr val="00B05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6428" y="6427808"/>
              <a:ext cx="892971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158" y="1285860"/>
              <a:ext cx="642942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Rectangle 9"/>
          <p:cNvSpPr/>
          <p:nvPr/>
        </p:nvSpPr>
        <p:spPr>
          <a:xfrm>
            <a:off x="1285852" y="1357298"/>
            <a:ext cx="7429552" cy="382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>
              <a:spcBef>
                <a:spcPts val="2400"/>
              </a:spcBef>
              <a:buFont typeface="Wingdings" pitchFamily="2" charset="2"/>
              <a:buChar char="§"/>
            </a:pPr>
            <a:r>
              <a:rPr lang="id-ID" sz="2400" dirty="0" smtClean="0"/>
              <a:t>Kelembagaan usaha ekonomi produktif yang kokoh di pedesaan.</a:t>
            </a:r>
          </a:p>
          <a:p>
            <a:pPr marL="630238" lvl="2" indent="-269875" fontAlgn="base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id-ID" sz="2200" dirty="0" smtClean="0"/>
              <a:t>Pemberdayaan Kelembagaan Petani</a:t>
            </a:r>
          </a:p>
          <a:p>
            <a:pPr marL="630238" lvl="2" indent="-269875" fontAlgn="base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id-ID" sz="2200" dirty="0" smtClean="0"/>
              <a:t>Pemberdayaan Usahatani</a:t>
            </a:r>
          </a:p>
          <a:p>
            <a:pPr marL="630238" lvl="2" indent="-269875" fontAlgn="base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id-ID" sz="2400" dirty="0" smtClean="0"/>
              <a:t>Pemberdayaan Lembaga Keuangan Mikro/Desa</a:t>
            </a:r>
          </a:p>
          <a:p>
            <a:pPr marL="360363" indent="-360363">
              <a:spcBef>
                <a:spcPts val="2400"/>
              </a:spcBef>
              <a:buFont typeface="Wingdings" pitchFamily="2" charset="2"/>
              <a:buChar char="§"/>
            </a:pPr>
            <a:r>
              <a:rPr lang="id-ID" sz="2400" dirty="0" smtClean="0"/>
              <a:t>Penyuluhan pertanian yang efektif</a:t>
            </a:r>
          </a:p>
          <a:p>
            <a:pPr marL="630238" lvl="2" indent="-269875" fontAlgn="base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id-ID" sz="2200" dirty="0" smtClean="0">
                <a:sym typeface="Wingdings" pitchFamily="2" charset="2"/>
              </a:rPr>
              <a:t>Mengefektifkan peran penyuluh</a:t>
            </a:r>
          </a:p>
          <a:p>
            <a:pPr marL="630238" lvl="2" indent="-269875" fontAlgn="base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id-ID" sz="2200" dirty="0" smtClean="0">
                <a:sym typeface="Wingdings" pitchFamily="2" charset="2"/>
              </a:rPr>
              <a:t>Pemantapan Sistem Penyuluhan</a:t>
            </a:r>
            <a:endParaRPr lang="id-ID" sz="2200" dirty="0"/>
          </a:p>
        </p:txBody>
      </p:sp>
      <p:sp>
        <p:nvSpPr>
          <p:cNvPr id="12" name="Rectangle 11"/>
          <p:cNvSpPr/>
          <p:nvPr/>
        </p:nvSpPr>
        <p:spPr>
          <a:xfrm>
            <a:off x="1285852" y="357166"/>
            <a:ext cx="58400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altLang="en-US" sz="2800" b="1" dirty="0" smtClean="0">
                <a:solidFill>
                  <a:srgbClr val="006400"/>
                </a:solidFill>
              </a:rPr>
              <a:t>Penguatan Kelembagaan Petani</a:t>
            </a:r>
            <a:endParaRPr lang="id-ID" sz="2800" b="1" dirty="0">
              <a:solidFill>
                <a:srgbClr val="0064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26</a:t>
            </a:fld>
            <a:endParaRPr lang="id-ID"/>
          </a:p>
        </p:txBody>
      </p:sp>
      <p:grpSp>
        <p:nvGrpSpPr>
          <p:cNvPr id="3" name="Group 14"/>
          <p:cNvGrpSpPr/>
          <p:nvPr/>
        </p:nvGrpSpPr>
        <p:grpSpPr>
          <a:xfrm>
            <a:off x="86428" y="154330"/>
            <a:ext cx="8929718" cy="6275066"/>
            <a:chOff x="86428" y="154330"/>
            <a:chExt cx="8929718" cy="6275066"/>
          </a:xfrm>
        </p:grpSpPr>
        <p:pic>
          <p:nvPicPr>
            <p:cNvPr id="2" name="Picture 1" descr="PERHEPI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292" y="154330"/>
              <a:ext cx="913499" cy="864000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>
              <a:off x="285720" y="1141396"/>
              <a:ext cx="8501122" cy="1588"/>
            </a:xfrm>
            <a:prstGeom prst="line">
              <a:avLst/>
            </a:prstGeom>
            <a:ln>
              <a:solidFill>
                <a:srgbClr val="00B05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6428" y="6427808"/>
              <a:ext cx="892971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158" y="1285860"/>
              <a:ext cx="642942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Rectangle 9"/>
          <p:cNvSpPr/>
          <p:nvPr/>
        </p:nvSpPr>
        <p:spPr>
          <a:xfrm>
            <a:off x="1428728" y="357166"/>
            <a:ext cx="51203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Penyuluhan</a:t>
            </a:r>
            <a:r>
              <a:rPr lang="en-US" sz="2800" b="1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Berbasis</a:t>
            </a:r>
            <a:r>
              <a:rPr lang="en-US" sz="2800" b="1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Bisnis</a:t>
            </a:r>
            <a:endParaRPr lang="id-ID" sz="2800" b="1" dirty="0"/>
          </a:p>
        </p:txBody>
      </p:sp>
      <p:sp>
        <p:nvSpPr>
          <p:cNvPr id="12" name="Rectangle 11"/>
          <p:cNvSpPr/>
          <p:nvPr/>
        </p:nvSpPr>
        <p:spPr>
          <a:xfrm>
            <a:off x="1165932" y="1252368"/>
            <a:ext cx="76923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id-ID" sz="2400" dirty="0" smtClean="0"/>
              <a:t>P</a:t>
            </a:r>
            <a:r>
              <a:rPr lang="en-US" sz="2400" dirty="0" err="1" smtClean="0"/>
              <a:t>engembangan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konsep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</a:t>
            </a:r>
            <a:r>
              <a:rPr lang="en-US" sz="2400" dirty="0" err="1" smtClean="0"/>
              <a:t>Pertanian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penyuluh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manajer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id-ID" sz="2400" dirty="0" smtClean="0"/>
              <a:t>.</a:t>
            </a:r>
          </a:p>
          <a:p>
            <a:pPr marL="360363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id-ID" sz="2400" dirty="0" smtClean="0"/>
              <a:t>Dikembangkan oleh </a:t>
            </a:r>
            <a:r>
              <a:rPr lang="en-US" sz="2400" dirty="0" smtClean="0"/>
              <a:t>Taman </a:t>
            </a:r>
            <a:r>
              <a:rPr lang="id-ID" sz="2400" dirty="0" err="1" smtClean="0"/>
              <a:t>T</a:t>
            </a:r>
            <a:r>
              <a:rPr lang="en-US" sz="2400" dirty="0" err="1" smtClean="0"/>
              <a:t>eknologi</a:t>
            </a:r>
            <a:r>
              <a:rPr lang="en-US" sz="2400" dirty="0" smtClean="0"/>
              <a:t> </a:t>
            </a:r>
            <a:r>
              <a:rPr lang="en-US" sz="2400" dirty="0" err="1" smtClean="0"/>
              <a:t>Pertanian</a:t>
            </a:r>
            <a:r>
              <a:rPr lang="en-US" sz="2400" dirty="0" smtClean="0"/>
              <a:t> Bogor </a:t>
            </a:r>
            <a:endParaRPr lang="id-ID" sz="2400" dirty="0" smtClean="0"/>
          </a:p>
          <a:p>
            <a:pPr marL="360363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err="1" smtClean="0"/>
              <a:t>Suntikan</a:t>
            </a:r>
            <a:r>
              <a:rPr lang="en-US" sz="2400" dirty="0" smtClean="0"/>
              <a:t> modal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pinjaman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2 </a:t>
            </a:r>
            <a:r>
              <a:rPr lang="en-US" sz="2400" dirty="0" err="1" smtClean="0"/>
              <a:t>tahun</a:t>
            </a:r>
            <a:r>
              <a:rPr lang="en-US" sz="2400" dirty="0" smtClean="0"/>
              <a:t>. </a:t>
            </a:r>
          </a:p>
          <a:p>
            <a:pPr marL="360363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penyuluh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petani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/>
              <a:t> </a:t>
            </a:r>
            <a:r>
              <a:rPr lang="en-US" sz="2400" dirty="0" err="1" smtClean="0"/>
              <a:t>bersama</a:t>
            </a:r>
            <a:r>
              <a:rPr lang="en-US" sz="2400" dirty="0" smtClean="0"/>
              <a:t>.</a:t>
            </a:r>
          </a:p>
          <a:p>
            <a:pPr marL="360363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err="1" smtClean="0"/>
              <a:t>Jelas</a:t>
            </a:r>
            <a:r>
              <a:rPr lang="en-US" sz="2400" dirty="0" smtClean="0"/>
              <a:t> </a:t>
            </a:r>
            <a:r>
              <a:rPr lang="en-US" sz="2400" dirty="0" err="1" smtClean="0"/>
              <a:t>hak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kewajiban</a:t>
            </a:r>
            <a:r>
              <a:rPr lang="en-US" sz="2400" dirty="0" smtClean="0"/>
              <a:t> 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control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menjamin</a:t>
            </a:r>
            <a:r>
              <a:rPr lang="en-US" sz="2400" dirty="0" smtClean="0"/>
              <a:t> </a:t>
            </a:r>
            <a:r>
              <a:rPr lang="en-US" sz="2400" dirty="0" err="1" smtClean="0"/>
              <a:t>keberlanjutan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/>
              <a:t>.</a:t>
            </a:r>
            <a:endParaRPr lang="en-GB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27</a:t>
            </a:fld>
            <a:endParaRPr lang="id-ID"/>
          </a:p>
        </p:txBody>
      </p:sp>
      <p:grpSp>
        <p:nvGrpSpPr>
          <p:cNvPr id="3" name="Group 14"/>
          <p:cNvGrpSpPr/>
          <p:nvPr/>
        </p:nvGrpSpPr>
        <p:grpSpPr>
          <a:xfrm>
            <a:off x="86428" y="154330"/>
            <a:ext cx="8929718" cy="6275066"/>
            <a:chOff x="86428" y="154330"/>
            <a:chExt cx="8929718" cy="6275066"/>
          </a:xfrm>
        </p:grpSpPr>
        <p:pic>
          <p:nvPicPr>
            <p:cNvPr id="2" name="Picture 1" descr="PERHEPI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292" y="154330"/>
              <a:ext cx="913499" cy="864000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>
              <a:off x="285720" y="1141396"/>
              <a:ext cx="8501122" cy="1588"/>
            </a:xfrm>
            <a:prstGeom prst="line">
              <a:avLst/>
            </a:prstGeom>
            <a:ln>
              <a:solidFill>
                <a:srgbClr val="00B05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6428" y="6427808"/>
              <a:ext cx="892971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158" y="1285860"/>
              <a:ext cx="642942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Rectangle 9"/>
          <p:cNvSpPr/>
          <p:nvPr/>
        </p:nvSpPr>
        <p:spPr>
          <a:xfrm>
            <a:off x="1428728" y="357166"/>
            <a:ext cx="51203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0064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Penyuluhan</a:t>
            </a:r>
            <a:r>
              <a:rPr lang="en-US" sz="2800" b="1" dirty="0" smtClean="0">
                <a:solidFill>
                  <a:srgbClr val="0064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 smtClean="0">
                <a:solidFill>
                  <a:srgbClr val="0064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Berbasis</a:t>
            </a:r>
            <a:r>
              <a:rPr lang="en-US" sz="2800" b="1" dirty="0" smtClean="0">
                <a:solidFill>
                  <a:srgbClr val="0064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 smtClean="0">
                <a:solidFill>
                  <a:srgbClr val="0064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Bisnis</a:t>
            </a:r>
            <a:endParaRPr lang="id-ID" sz="2800" b="1" dirty="0">
              <a:solidFill>
                <a:srgbClr val="0064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65932" y="1397391"/>
            <a:ext cx="769234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>
              <a:spcBef>
                <a:spcPts val="1200"/>
              </a:spcBef>
            </a:pPr>
            <a:r>
              <a:rPr lang="id-ID" sz="2400" dirty="0" smtClean="0"/>
              <a:t>Kerberlanjutan usaha:</a:t>
            </a:r>
          </a:p>
          <a:p>
            <a:pPr marL="360363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id-ID" sz="2400" dirty="0" smtClean="0"/>
              <a:t>M</a:t>
            </a:r>
            <a:r>
              <a:rPr lang="en-US" sz="2400" dirty="0" err="1" smtClean="0"/>
              <a:t>enempatkan</a:t>
            </a:r>
            <a:r>
              <a:rPr lang="en-US" sz="2400" dirty="0" smtClean="0"/>
              <a:t> </a:t>
            </a:r>
            <a:r>
              <a:rPr lang="en-US" sz="2400" dirty="0" err="1" smtClean="0"/>
              <a:t>penyuluh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pendamping</a:t>
            </a:r>
            <a:r>
              <a:rPr lang="en-US" sz="2400" dirty="0" smtClean="0"/>
              <a:t> </a:t>
            </a:r>
            <a:r>
              <a:rPr lang="en-US" sz="2400" dirty="0" err="1" smtClean="0"/>
              <a:t>namun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pelaku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/>
              <a:t>.</a:t>
            </a:r>
          </a:p>
          <a:p>
            <a:pPr marL="360363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err="1" smtClean="0"/>
              <a:t>Penyuluh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agen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penerapan</a:t>
            </a:r>
            <a:r>
              <a:rPr lang="en-US" sz="2400" dirty="0" smtClean="0"/>
              <a:t> </a:t>
            </a:r>
            <a:r>
              <a:rPr lang="en-US" sz="2400" dirty="0" err="1" smtClean="0"/>
              <a:t>teknologi</a:t>
            </a:r>
            <a:r>
              <a:rPr lang="en-US" sz="2400" dirty="0" smtClean="0"/>
              <a:t> </a:t>
            </a:r>
            <a:r>
              <a:rPr lang="en-US" sz="2400" dirty="0" err="1" smtClean="0"/>
              <a:t>terbaru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maksimal</a:t>
            </a:r>
            <a:r>
              <a:rPr lang="en-US" sz="2400" dirty="0" smtClean="0"/>
              <a:t>.</a:t>
            </a:r>
          </a:p>
          <a:p>
            <a:pPr marL="360363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/>
              <a:t>Usaha </a:t>
            </a:r>
            <a:r>
              <a:rPr lang="en-US" sz="2400" dirty="0" err="1" smtClean="0"/>
              <a:t>disambungkan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</a:t>
            </a:r>
            <a:r>
              <a:rPr lang="id-ID" sz="2400" dirty="0" smtClean="0"/>
              <a:t>dengan </a:t>
            </a:r>
            <a:r>
              <a:rPr lang="en-US" sz="2400" dirty="0" err="1" smtClean="0"/>
              <a:t>jaminan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jual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layak</a:t>
            </a:r>
            <a:r>
              <a:rPr lang="en-US" sz="2400" dirty="0" smtClean="0"/>
              <a:t>.</a:t>
            </a:r>
          </a:p>
          <a:p>
            <a:pPr marL="360363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err="1" smtClean="0"/>
              <a:t>Upaya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penyuluh</a:t>
            </a:r>
            <a:r>
              <a:rPr lang="en-US" sz="2400" dirty="0" smtClean="0"/>
              <a:t> </a:t>
            </a:r>
            <a:r>
              <a:rPr lang="en-US" sz="2400" dirty="0" err="1" smtClean="0"/>
              <a:t>bergairah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alih</a:t>
            </a:r>
            <a:r>
              <a:rPr lang="en-US" sz="2400" dirty="0" smtClean="0"/>
              <a:t> </a:t>
            </a:r>
            <a:r>
              <a:rPr lang="en-US" sz="2400" dirty="0" err="1" smtClean="0"/>
              <a:t>teknologi</a:t>
            </a:r>
            <a:r>
              <a:rPr lang="en-US" sz="2400" dirty="0" smtClean="0"/>
              <a:t> </a:t>
            </a:r>
            <a:r>
              <a:rPr lang="en-US" sz="2400" dirty="0" err="1" smtClean="0"/>
              <a:t>maksimal</a:t>
            </a:r>
            <a:r>
              <a:rPr lang="en-US" sz="2400" dirty="0" smtClean="0"/>
              <a:t>.</a:t>
            </a:r>
            <a:endParaRPr lang="en-GB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28</a:t>
            </a:fld>
            <a:endParaRPr lang="id-ID"/>
          </a:p>
        </p:txBody>
      </p:sp>
      <p:grpSp>
        <p:nvGrpSpPr>
          <p:cNvPr id="3" name="Group 14"/>
          <p:cNvGrpSpPr/>
          <p:nvPr/>
        </p:nvGrpSpPr>
        <p:grpSpPr>
          <a:xfrm>
            <a:off x="86428" y="154330"/>
            <a:ext cx="8929718" cy="6275066"/>
            <a:chOff x="86428" y="154330"/>
            <a:chExt cx="8929718" cy="6275066"/>
          </a:xfrm>
        </p:grpSpPr>
        <p:pic>
          <p:nvPicPr>
            <p:cNvPr id="2" name="Picture 1" descr="PERHEPI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292" y="154330"/>
              <a:ext cx="913499" cy="864000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>
              <a:off x="285720" y="1141396"/>
              <a:ext cx="8501122" cy="1588"/>
            </a:xfrm>
            <a:prstGeom prst="line">
              <a:avLst/>
            </a:prstGeom>
            <a:ln>
              <a:solidFill>
                <a:srgbClr val="00B05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6428" y="6427808"/>
              <a:ext cx="892971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158" y="1285860"/>
              <a:ext cx="642942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Rectangle 9"/>
          <p:cNvSpPr/>
          <p:nvPr/>
        </p:nvSpPr>
        <p:spPr>
          <a:xfrm>
            <a:off x="1214414" y="1428736"/>
            <a:ext cx="7500990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spcBef>
                <a:spcPts val="1800"/>
              </a:spcBef>
              <a:buFont typeface="Arial" pitchFamily="34" charset="0"/>
              <a:buChar char="•"/>
            </a:pPr>
            <a:r>
              <a:rPr lang="id-ID" sz="2400" dirty="0" smtClean="0"/>
              <a:t>Pembentukan suatu lembaga yang menjalankan fungsi </a:t>
            </a:r>
            <a:r>
              <a:rPr lang="fi-FI" sz="2400" dirty="0" smtClean="0"/>
              <a:t>penjaminan kredit pertanian</a:t>
            </a:r>
            <a:r>
              <a:rPr lang="id-ID" sz="2400" dirty="0" smtClean="0"/>
              <a:t>,</a:t>
            </a:r>
            <a:r>
              <a:rPr lang="fi-FI" sz="2400" dirty="0" smtClean="0"/>
              <a:t> peningkatan kepastian</a:t>
            </a:r>
            <a:r>
              <a:rPr lang="id-ID" sz="2400" dirty="0" smtClean="0"/>
              <a:t> usaha dan asuransi usaha.</a:t>
            </a:r>
          </a:p>
          <a:p>
            <a:pPr marL="360363" indent="-360363" algn="just">
              <a:spcBef>
                <a:spcPts val="1800"/>
              </a:spcBef>
              <a:buFont typeface="Arial" pitchFamily="34" charset="0"/>
              <a:buChar char="•"/>
            </a:pPr>
            <a:r>
              <a:rPr lang="id-ID" sz="2400" dirty="0" smtClean="0"/>
              <a:t>Pemberian bantuan modal perlu didisain khusus agar tidak diberikan dalam bentuk tunai kepada petani.</a:t>
            </a:r>
          </a:p>
          <a:p>
            <a:pPr marL="360363" indent="-360363" algn="just">
              <a:spcBef>
                <a:spcPts val="1800"/>
              </a:spcBef>
              <a:buFont typeface="Arial" pitchFamily="34" charset="0"/>
              <a:buChar char="•"/>
            </a:pPr>
            <a:r>
              <a:rPr lang="id-ID" sz="2400" dirty="0" smtClean="0"/>
              <a:t>Mengupayakan sistim kredit pertanian yang mudah dijangkau oleh petani secara lokal.</a:t>
            </a:r>
          </a:p>
          <a:p>
            <a:pPr marL="360363" indent="-360363" algn="just">
              <a:spcBef>
                <a:spcPts val="1800"/>
              </a:spcBef>
              <a:buFont typeface="Arial" pitchFamily="34" charset="0"/>
              <a:buChar char="•"/>
            </a:pPr>
            <a:endParaRPr lang="id-ID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1188888" y="387146"/>
            <a:ext cx="73997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800" b="1" dirty="0" smtClean="0">
                <a:solidFill>
                  <a:srgbClr val="0064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Perbaikan Sistim Pembiayaan Pertanian</a:t>
            </a:r>
            <a:endParaRPr lang="id-ID" sz="2800" b="1" dirty="0">
              <a:solidFill>
                <a:srgbClr val="0064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29</a:t>
            </a:fld>
            <a:endParaRPr lang="id-ID"/>
          </a:p>
        </p:txBody>
      </p:sp>
      <p:pic>
        <p:nvPicPr>
          <p:cNvPr id="2" name="Picture 1" descr="PERHEP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1285860"/>
            <a:ext cx="1888268" cy="1785950"/>
          </a:xfrm>
          <a:prstGeom prst="rect">
            <a:avLst/>
          </a:prstGeom>
        </p:spPr>
      </p:pic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485012" y="357166"/>
            <a:ext cx="872278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1285852" y="5643578"/>
            <a:ext cx="7286676" cy="571504"/>
          </a:xfrm>
          <a:prstGeom prst="rect">
            <a:avLst/>
          </a:prstGeom>
          <a:solidFill>
            <a:srgbClr val="00B05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200" b="1" dirty="0" smtClean="0"/>
              <a:t>PERHIMPUNAN EKONOMI PERTANIAN INDONESIA</a:t>
            </a:r>
            <a:endParaRPr lang="id-ID" sz="2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428860" y="3643314"/>
            <a:ext cx="5143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6000" dirty="0" smtClean="0">
                <a:solidFill>
                  <a:srgbClr val="0000CC"/>
                </a:solidFill>
                <a:latin typeface="AR BERKLEY" pitchFamily="2" charset="0"/>
              </a:rPr>
              <a:t>Terima Kasih</a:t>
            </a:r>
            <a:endParaRPr lang="id-ID" sz="6000" dirty="0">
              <a:solidFill>
                <a:srgbClr val="0000CC"/>
              </a:solidFill>
              <a:latin typeface="AR BERKLEY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3</a:t>
            </a:fld>
            <a:endParaRPr lang="id-ID"/>
          </a:p>
        </p:txBody>
      </p:sp>
      <p:grpSp>
        <p:nvGrpSpPr>
          <p:cNvPr id="3" name="Group 14"/>
          <p:cNvGrpSpPr/>
          <p:nvPr/>
        </p:nvGrpSpPr>
        <p:grpSpPr>
          <a:xfrm>
            <a:off x="86428" y="154330"/>
            <a:ext cx="8929718" cy="6275066"/>
            <a:chOff x="86428" y="154330"/>
            <a:chExt cx="8929718" cy="6275066"/>
          </a:xfrm>
        </p:grpSpPr>
        <p:pic>
          <p:nvPicPr>
            <p:cNvPr id="2" name="Picture 1" descr="PERHEPI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292" y="154330"/>
              <a:ext cx="913499" cy="864000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>
              <a:off x="285720" y="1141396"/>
              <a:ext cx="8501122" cy="1588"/>
            </a:xfrm>
            <a:prstGeom prst="line">
              <a:avLst/>
            </a:prstGeom>
            <a:ln>
              <a:solidFill>
                <a:srgbClr val="00B05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6428" y="6427808"/>
              <a:ext cx="892971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158" y="1285860"/>
              <a:ext cx="642942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2" name="Rectangle 11"/>
          <p:cNvSpPr/>
          <p:nvPr/>
        </p:nvSpPr>
        <p:spPr>
          <a:xfrm>
            <a:off x="1285852" y="1408403"/>
            <a:ext cx="7572428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id-ID" sz="2400" dirty="0" smtClean="0"/>
              <a:t>Untuk tataran nasional:</a:t>
            </a:r>
          </a:p>
          <a:p>
            <a:pPr marL="360363" indent="-360363">
              <a:spcBef>
                <a:spcPts val="1800"/>
              </a:spcBef>
              <a:buFont typeface="Wingdings" pitchFamily="2" charset="2"/>
              <a:buChar char="§"/>
            </a:pPr>
            <a:r>
              <a:rPr lang="id-ID" sz="2400" dirty="0" smtClean="0"/>
              <a:t>Jumlah rumah tangga (RT) usaha pertanian sebanyak 26,14 juta (menurun 16,32% dibandingkan tahun 2003)</a:t>
            </a:r>
          </a:p>
          <a:p>
            <a:pPr marL="360363" indent="-360363">
              <a:spcBef>
                <a:spcPts val="1800"/>
              </a:spcBef>
              <a:buFont typeface="Wingdings" pitchFamily="2" charset="2"/>
              <a:buChar char="§"/>
            </a:pPr>
            <a:r>
              <a:rPr lang="id-ID" sz="2400" dirty="0" smtClean="0"/>
              <a:t>RT pelaku usaha pertanian mayoritas pada subsektor tanaman pangan (68% dari total pelaku usaha pertanian)</a:t>
            </a:r>
          </a:p>
          <a:p>
            <a:pPr marL="360363" indent="-360363">
              <a:spcBef>
                <a:spcPts val="1800"/>
              </a:spcBef>
              <a:buFont typeface="Wingdings" pitchFamily="2" charset="2"/>
              <a:buChar char="§"/>
            </a:pPr>
            <a:r>
              <a:rPr lang="id-ID" sz="2400" dirty="0" smtClean="0"/>
              <a:t>Mayoritas RT menguasai lahan &lt; 0.5 ha (56% atau 14,62 juta) </a:t>
            </a:r>
            <a:endParaRPr lang="id-ID" sz="2400" dirty="0"/>
          </a:p>
        </p:txBody>
      </p:sp>
      <p:sp>
        <p:nvSpPr>
          <p:cNvPr id="13" name="Rectangle 12"/>
          <p:cNvSpPr/>
          <p:nvPr/>
        </p:nvSpPr>
        <p:spPr>
          <a:xfrm>
            <a:off x="1357290" y="357166"/>
            <a:ext cx="57864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>
              <a:spcBef>
                <a:spcPts val="1800"/>
              </a:spcBef>
            </a:pPr>
            <a:r>
              <a:rPr lang="id-ID" sz="2800" b="1" dirty="0" smtClean="0"/>
              <a:t>Hasil Sensus Pertanian 2013</a:t>
            </a:r>
            <a:endParaRPr lang="id-ID" altLang="en-US" sz="2800" b="1" dirty="0" smtClean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4</a:t>
            </a:fld>
            <a:endParaRPr lang="id-ID"/>
          </a:p>
        </p:txBody>
      </p:sp>
      <p:grpSp>
        <p:nvGrpSpPr>
          <p:cNvPr id="3" name="Group 14"/>
          <p:cNvGrpSpPr/>
          <p:nvPr/>
        </p:nvGrpSpPr>
        <p:grpSpPr>
          <a:xfrm>
            <a:off x="86428" y="154330"/>
            <a:ext cx="8929718" cy="6275066"/>
            <a:chOff x="86428" y="154330"/>
            <a:chExt cx="8929718" cy="6275066"/>
          </a:xfrm>
        </p:grpSpPr>
        <p:pic>
          <p:nvPicPr>
            <p:cNvPr id="2" name="Picture 1" descr="PERHEPI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292" y="154330"/>
              <a:ext cx="913499" cy="864000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>
              <a:off x="285720" y="1141396"/>
              <a:ext cx="8501122" cy="1588"/>
            </a:xfrm>
            <a:prstGeom prst="line">
              <a:avLst/>
            </a:prstGeom>
            <a:ln>
              <a:solidFill>
                <a:srgbClr val="00B05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6428" y="6427808"/>
              <a:ext cx="892971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158" y="1285860"/>
              <a:ext cx="642942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3652855"/>
            <a:ext cx="7705725" cy="2490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1000100" y="2928934"/>
            <a:ext cx="77153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000" dirty="0" smtClean="0"/>
              <a:t>Rata-rata Luas Lahan yang Dikuasai per RumahTangga Usaha Pertanian (Ha)</a:t>
            </a:r>
            <a:endParaRPr lang="id-ID" sz="2000" dirty="0"/>
          </a:p>
        </p:txBody>
      </p:sp>
      <p:sp>
        <p:nvSpPr>
          <p:cNvPr id="12" name="Rectangle 11"/>
          <p:cNvSpPr/>
          <p:nvPr/>
        </p:nvSpPr>
        <p:spPr>
          <a:xfrm>
            <a:off x="1000100" y="1428736"/>
            <a:ext cx="76438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dirty="0" smtClean="0"/>
              <a:t>Berkurangnya jumlah rumah tangga usaha pertanian menyebabkan meningkatnya luas lahan per rumah tangga usaha pertanian…</a:t>
            </a:r>
            <a:endParaRPr lang="id-ID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5</a:t>
            </a:fld>
            <a:endParaRPr lang="id-ID"/>
          </a:p>
        </p:txBody>
      </p:sp>
      <p:grpSp>
        <p:nvGrpSpPr>
          <p:cNvPr id="3" name="Group 14"/>
          <p:cNvGrpSpPr/>
          <p:nvPr/>
        </p:nvGrpSpPr>
        <p:grpSpPr>
          <a:xfrm>
            <a:off x="86428" y="154330"/>
            <a:ext cx="8929718" cy="6275066"/>
            <a:chOff x="86428" y="154330"/>
            <a:chExt cx="8929718" cy="6275066"/>
          </a:xfrm>
        </p:grpSpPr>
        <p:pic>
          <p:nvPicPr>
            <p:cNvPr id="2" name="Picture 1" descr="PERHEPI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292" y="154330"/>
              <a:ext cx="913499" cy="864000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>
              <a:off x="285720" y="1141396"/>
              <a:ext cx="8501122" cy="1588"/>
            </a:xfrm>
            <a:prstGeom prst="line">
              <a:avLst/>
            </a:prstGeom>
            <a:ln>
              <a:solidFill>
                <a:srgbClr val="00B05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6428" y="6427808"/>
              <a:ext cx="892971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158" y="1285860"/>
              <a:ext cx="642942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188" y="1214422"/>
            <a:ext cx="7704614" cy="425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1214414" y="598869"/>
            <a:ext cx="771530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id-ID" sz="2000" dirty="0" smtClean="0"/>
              <a:t>Distribusi Jumlah RT Usaha Pertanian Berdasarkan Kelompok Luasan Penguasaan Lahan</a:t>
            </a:r>
            <a:endParaRPr lang="id-ID" sz="2000" dirty="0"/>
          </a:p>
        </p:txBody>
      </p:sp>
      <p:sp>
        <p:nvSpPr>
          <p:cNvPr id="12" name="Rectangle 11"/>
          <p:cNvSpPr/>
          <p:nvPr/>
        </p:nvSpPr>
        <p:spPr>
          <a:xfrm>
            <a:off x="1098006" y="5608614"/>
            <a:ext cx="77153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000" dirty="0" smtClean="0"/>
              <a:t>Gini Ratio Penguasaan Lahan: th 2003 = 0.72 dan th 2013 = 0.68</a:t>
            </a:r>
          </a:p>
          <a:p>
            <a:r>
              <a:rPr lang="id-ID" sz="2000" dirty="0" smtClean="0">
                <a:solidFill>
                  <a:srgbClr val="0000CC"/>
                </a:solidFill>
              </a:rPr>
              <a:t>(Siregar, 2015) </a:t>
            </a:r>
            <a:endParaRPr lang="id-ID" sz="20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6</a:t>
            </a:fld>
            <a:endParaRPr lang="id-ID"/>
          </a:p>
        </p:txBody>
      </p:sp>
      <p:grpSp>
        <p:nvGrpSpPr>
          <p:cNvPr id="3" name="Group 14"/>
          <p:cNvGrpSpPr/>
          <p:nvPr/>
        </p:nvGrpSpPr>
        <p:grpSpPr>
          <a:xfrm>
            <a:off x="86428" y="154330"/>
            <a:ext cx="8929718" cy="6275066"/>
            <a:chOff x="86428" y="154330"/>
            <a:chExt cx="8929718" cy="6275066"/>
          </a:xfrm>
        </p:grpSpPr>
        <p:pic>
          <p:nvPicPr>
            <p:cNvPr id="2" name="Picture 1" descr="PERHEPI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292" y="154330"/>
              <a:ext cx="913499" cy="864000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>
              <a:off x="285720" y="1141396"/>
              <a:ext cx="8501122" cy="1588"/>
            </a:xfrm>
            <a:prstGeom prst="line">
              <a:avLst/>
            </a:prstGeom>
            <a:ln>
              <a:solidFill>
                <a:srgbClr val="00B05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6428" y="6427808"/>
              <a:ext cx="892971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158" y="1285860"/>
              <a:ext cx="642942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Rectangle 9"/>
          <p:cNvSpPr/>
          <p:nvPr/>
        </p:nvSpPr>
        <p:spPr>
          <a:xfrm>
            <a:off x="1285852" y="357166"/>
            <a:ext cx="19848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dirty="0" smtClean="0">
                <a:solidFill>
                  <a:srgbClr val="006400"/>
                </a:solidFill>
                <a:latin typeface="+mj-lt"/>
              </a:rPr>
              <a:t>OUTLINE</a:t>
            </a:r>
            <a:endParaRPr lang="en-US" sz="3200" b="1" dirty="0">
              <a:solidFill>
                <a:srgbClr val="006400"/>
              </a:solidFill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28728" y="1626106"/>
            <a:ext cx="735811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>
              <a:spcBef>
                <a:spcPts val="2400"/>
              </a:spcBef>
              <a:buFont typeface="Arial" pitchFamily="34" charset="0"/>
              <a:buChar char="•"/>
            </a:pPr>
            <a:r>
              <a:rPr lang="id-ID" altLang="en-US" sz="3200" dirty="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Pengantar</a:t>
            </a:r>
          </a:p>
          <a:p>
            <a:pPr marL="360363" indent="-360363">
              <a:spcBef>
                <a:spcPts val="2400"/>
              </a:spcBef>
              <a:buFont typeface="Arial" pitchFamily="34" charset="0"/>
              <a:buChar char="•"/>
            </a:pPr>
            <a:r>
              <a:rPr lang="en-US" altLang="en-US" sz="3200" b="1" dirty="0" err="1" smtClean="0">
                <a:solidFill>
                  <a:srgbClr val="0000CC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Tantangan</a:t>
            </a:r>
            <a:r>
              <a:rPr lang="en-US" altLang="en-US" sz="3200" b="1" dirty="0" smtClean="0">
                <a:solidFill>
                  <a:srgbClr val="0000CC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Pembangunan </a:t>
            </a:r>
            <a:r>
              <a:rPr lang="en-US" altLang="en-US" sz="3200" b="1" dirty="0" err="1" smtClean="0">
                <a:solidFill>
                  <a:srgbClr val="0000CC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Pertanian</a:t>
            </a:r>
            <a:endParaRPr lang="id-ID" altLang="en-US" sz="3200" b="1" dirty="0" smtClean="0">
              <a:solidFill>
                <a:srgbClr val="0000CC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360363" indent="-360363">
              <a:spcBef>
                <a:spcPts val="2400"/>
              </a:spcBef>
              <a:buFont typeface="Arial" pitchFamily="34" charset="0"/>
              <a:buChar char="•"/>
            </a:pPr>
            <a:r>
              <a:rPr lang="id-ID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Kondisi </a:t>
            </a:r>
            <a:r>
              <a:rPr lang="en-US" sz="3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Kelembagaan</a:t>
            </a:r>
            <a:r>
              <a:rPr lang="en-US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d-ID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 </a:t>
            </a:r>
            <a:r>
              <a:rPr lang="en-US" sz="3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Permodalan</a:t>
            </a:r>
            <a:r>
              <a:rPr lang="id-ID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Petani Saat ini</a:t>
            </a:r>
          </a:p>
          <a:p>
            <a:pPr marL="360363" indent="-360363">
              <a:spcBef>
                <a:spcPts val="2400"/>
              </a:spcBef>
              <a:buFont typeface="Arial" pitchFamily="34" charset="0"/>
              <a:buChar char="•"/>
            </a:pPr>
            <a:r>
              <a:rPr lang="en-US" altLang="en-US" sz="3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Upaya</a:t>
            </a:r>
            <a:r>
              <a:rPr lang="id-ID" altLang="en-US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-upaya</a:t>
            </a:r>
            <a:r>
              <a:rPr lang="en-US" altLang="en-US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d-ID" altLang="en-US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</a:t>
            </a:r>
            <a:r>
              <a:rPr lang="en-US" altLang="en-US" sz="3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ang</a:t>
            </a:r>
            <a:r>
              <a:rPr lang="en-US" altLang="en-US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Perlu</a:t>
            </a:r>
            <a:r>
              <a:rPr lang="en-US" altLang="en-US" sz="3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Dilakukan</a:t>
            </a:r>
            <a:endParaRPr lang="id-ID" altLang="en-US" sz="3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0363" indent="-360363">
              <a:spcBef>
                <a:spcPts val="2400"/>
              </a:spcBef>
              <a:buFont typeface="Arial" pitchFamily="34" charset="0"/>
              <a:buChar char="•"/>
            </a:pPr>
            <a:endParaRPr lang="id-ID" altLang="en-US" sz="3200" b="1" dirty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7</a:t>
            </a:fld>
            <a:endParaRPr lang="id-ID"/>
          </a:p>
        </p:txBody>
      </p:sp>
      <p:grpSp>
        <p:nvGrpSpPr>
          <p:cNvPr id="3" name="Group 14"/>
          <p:cNvGrpSpPr/>
          <p:nvPr/>
        </p:nvGrpSpPr>
        <p:grpSpPr>
          <a:xfrm>
            <a:off x="86428" y="154330"/>
            <a:ext cx="8929718" cy="6275066"/>
            <a:chOff x="86428" y="154330"/>
            <a:chExt cx="8929718" cy="6275066"/>
          </a:xfrm>
        </p:grpSpPr>
        <p:pic>
          <p:nvPicPr>
            <p:cNvPr id="2" name="Picture 1" descr="PERHEPI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292" y="154330"/>
              <a:ext cx="913499" cy="864000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>
              <a:off x="285720" y="1141396"/>
              <a:ext cx="8501122" cy="1588"/>
            </a:xfrm>
            <a:prstGeom prst="line">
              <a:avLst/>
            </a:prstGeom>
            <a:ln>
              <a:solidFill>
                <a:srgbClr val="00B05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6428" y="6427808"/>
              <a:ext cx="892971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158" y="1285860"/>
              <a:ext cx="642942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4" name="Rectangle 13"/>
          <p:cNvSpPr/>
          <p:nvPr/>
        </p:nvSpPr>
        <p:spPr>
          <a:xfrm>
            <a:off x="1214414" y="357166"/>
            <a:ext cx="69958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800" b="1" dirty="0" smtClean="0">
                <a:solidFill>
                  <a:srgbClr val="006400"/>
                </a:solidFill>
              </a:rPr>
              <a:t>Daya Saing Indonesia Menghadapi MEA</a:t>
            </a:r>
            <a:endParaRPr lang="id-ID" sz="2800" b="1" dirty="0">
              <a:solidFill>
                <a:srgbClr val="0064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85852" y="1357298"/>
            <a:ext cx="7143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>
              <a:buFont typeface="Wingdings" pitchFamily="2" charset="2"/>
              <a:buChar char="§"/>
            </a:pPr>
            <a:r>
              <a:rPr lang="it-IT" sz="2400" dirty="0" smtClean="0"/>
              <a:t>Indonesia menduduki</a:t>
            </a:r>
            <a:r>
              <a:rPr lang="id-ID" sz="2400" dirty="0" smtClean="0"/>
              <a:t> </a:t>
            </a:r>
            <a:r>
              <a:rPr lang="it-IT" sz="2400" dirty="0" smtClean="0"/>
              <a:t>peringkat</a:t>
            </a:r>
            <a:r>
              <a:rPr lang="id-ID" sz="2400" dirty="0" smtClean="0"/>
              <a:t> </a:t>
            </a:r>
            <a:r>
              <a:rPr lang="it-IT" sz="2400" dirty="0" smtClean="0"/>
              <a:t>ke-34</a:t>
            </a:r>
            <a:r>
              <a:rPr lang="id-ID" sz="2400" dirty="0" smtClean="0"/>
              <a:t> </a:t>
            </a:r>
            <a:r>
              <a:rPr lang="it-IT" sz="2400" dirty="0" smtClean="0"/>
              <a:t>(dari</a:t>
            </a:r>
            <a:r>
              <a:rPr lang="id-ID" sz="2400" dirty="0" smtClean="0"/>
              <a:t> </a:t>
            </a:r>
            <a:r>
              <a:rPr lang="it-IT" sz="2400" dirty="0" smtClean="0"/>
              <a:t>144</a:t>
            </a:r>
            <a:r>
              <a:rPr lang="id-ID" sz="2400" dirty="0" smtClean="0"/>
              <a:t> </a:t>
            </a:r>
            <a:r>
              <a:rPr lang="it-IT" sz="2400" dirty="0" smtClean="0"/>
              <a:t>negara) dalam</a:t>
            </a:r>
            <a:r>
              <a:rPr lang="id-ID" sz="2400" dirty="0" smtClean="0"/>
              <a:t> </a:t>
            </a:r>
            <a:r>
              <a:rPr lang="it-IT" sz="2400" i="1" dirty="0" smtClean="0"/>
              <a:t>Global Competitiveness Report 2014-2015</a:t>
            </a:r>
          </a:p>
          <a:p>
            <a:pPr marL="719138" indent="-358775"/>
            <a:r>
              <a:rPr lang="id-ID" sz="2400" dirty="0" smtClean="0"/>
              <a:t> –  peringkat pada tahun sebelumnya adalah ke-38 (dari 148 negara)</a:t>
            </a:r>
          </a:p>
          <a:p>
            <a:pPr marL="719138" indent="-358775"/>
            <a:r>
              <a:rPr lang="id-ID" sz="2400" dirty="0" smtClean="0"/>
              <a:t> –  berada pada tahap 2 (efficiency-driven</a:t>
            </a:r>
            <a:r>
              <a:rPr lang="id-ID" sz="2400" dirty="0" smtClean="0">
                <a:solidFill>
                  <a:srgbClr val="C00000"/>
                </a:solidFill>
              </a:rPr>
              <a:t>*</a:t>
            </a:r>
            <a:r>
              <a:rPr lang="id-ID" sz="2400" dirty="0" smtClean="0"/>
              <a:t>)</a:t>
            </a:r>
          </a:p>
          <a:p>
            <a:pPr marL="719138" indent="-358775"/>
            <a:endParaRPr lang="id-ID" sz="2400" dirty="0" smtClean="0"/>
          </a:p>
          <a:p>
            <a:pPr marL="360363" indent="-360363">
              <a:buFont typeface="Wingdings" pitchFamily="2" charset="2"/>
              <a:buChar char="§"/>
            </a:pPr>
            <a:r>
              <a:rPr lang="id-ID" sz="2400" dirty="0" smtClean="0"/>
              <a:t>Untuk subindex </a:t>
            </a:r>
            <a:r>
              <a:rPr lang="id-ID" sz="2400" b="1" dirty="0" smtClean="0"/>
              <a:t>basic requirement</a:t>
            </a:r>
            <a:r>
              <a:rPr lang="id-ID" sz="2400" dirty="0" smtClean="0"/>
              <a:t>, </a:t>
            </a:r>
            <a:r>
              <a:rPr lang="id-ID" sz="2400" b="1" dirty="0" smtClean="0"/>
              <a:t>efficiency enhancer</a:t>
            </a:r>
            <a:r>
              <a:rPr lang="id-ID" sz="2400" dirty="0" smtClean="0"/>
              <a:t>, dan </a:t>
            </a:r>
            <a:r>
              <a:rPr lang="id-ID" sz="2400" b="1" dirty="0" smtClean="0"/>
              <a:t>innovation and sophistication</a:t>
            </a:r>
            <a:r>
              <a:rPr lang="id-ID" sz="2400" dirty="0" smtClean="0"/>
              <a:t> factors, peringkat tahun 2014-2015 berturut-turut 46, 46, dan 30.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85786" y="5957848"/>
            <a:ext cx="80010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 smtClean="0">
                <a:solidFill>
                  <a:srgbClr val="C00000"/>
                </a:solidFill>
                <a:latin typeface="Arial Narrow" pitchFamily="34" charset="0"/>
              </a:rPr>
              <a:t>* </a:t>
            </a:r>
            <a:r>
              <a:rPr lang="en-US" sz="2000" i="1" dirty="0" smtClean="0">
                <a:latin typeface="Arial Narrow" pitchFamily="34" charset="0"/>
              </a:rPr>
              <a:t>Porter’s stages of development: input driven, efficiency driven, innovation driven</a:t>
            </a:r>
            <a:endParaRPr lang="id-ID" sz="2000" i="1" dirty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8</a:t>
            </a:fld>
            <a:endParaRPr lang="id-ID"/>
          </a:p>
        </p:txBody>
      </p:sp>
      <p:grpSp>
        <p:nvGrpSpPr>
          <p:cNvPr id="3" name="Group 14"/>
          <p:cNvGrpSpPr/>
          <p:nvPr/>
        </p:nvGrpSpPr>
        <p:grpSpPr>
          <a:xfrm>
            <a:off x="86428" y="154330"/>
            <a:ext cx="8929718" cy="6275066"/>
            <a:chOff x="86428" y="154330"/>
            <a:chExt cx="8929718" cy="6275066"/>
          </a:xfrm>
        </p:grpSpPr>
        <p:pic>
          <p:nvPicPr>
            <p:cNvPr id="2" name="Picture 1" descr="PERHEPI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292" y="154330"/>
              <a:ext cx="913499" cy="864000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>
              <a:off x="285720" y="1141396"/>
              <a:ext cx="8501122" cy="1588"/>
            </a:xfrm>
            <a:prstGeom prst="line">
              <a:avLst/>
            </a:prstGeom>
            <a:ln>
              <a:solidFill>
                <a:srgbClr val="00B05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6428" y="6427808"/>
              <a:ext cx="892971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158" y="1285860"/>
              <a:ext cx="642942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Rectangle 9"/>
          <p:cNvSpPr/>
          <p:nvPr/>
        </p:nvSpPr>
        <p:spPr>
          <a:xfrm>
            <a:off x="1214414" y="357166"/>
            <a:ext cx="73388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800" b="1" dirty="0" smtClean="0">
                <a:solidFill>
                  <a:srgbClr val="006400"/>
                </a:solidFill>
              </a:rPr>
              <a:t>Kesenjangan Ekonomi dan Kesejahteraan</a:t>
            </a:r>
            <a:endParaRPr lang="id-ID" sz="2800" b="1" dirty="0">
              <a:solidFill>
                <a:srgbClr val="0064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72956" y="1192933"/>
            <a:ext cx="77153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indent="-269875">
              <a:spcBef>
                <a:spcPts val="1200"/>
              </a:spcBef>
              <a:buFont typeface="Wingdings" pitchFamily="2" charset="2"/>
              <a:buChar char="§"/>
            </a:pPr>
            <a:r>
              <a:rPr lang="id-ID" sz="2200" dirty="0" smtClean="0"/>
              <a:t>Ketimpangan kesejahteraan semakin melebar </a:t>
            </a:r>
            <a:r>
              <a:rPr lang="id-ID" sz="2200" dirty="0" smtClean="0">
                <a:sym typeface="Wingdings" pitchFamily="2" charset="2"/>
              </a:rPr>
              <a:t></a:t>
            </a:r>
            <a:r>
              <a:rPr lang="id-ID" sz="2200" dirty="0" smtClean="0"/>
              <a:t> Gini Rasio: 0,33 (2002), 0,41 (2013) dan 0,42 (2014)</a:t>
            </a:r>
          </a:p>
          <a:p>
            <a:pPr marL="269875" indent="-269875">
              <a:spcBef>
                <a:spcPts val="1200"/>
              </a:spcBef>
              <a:buFont typeface="Wingdings" pitchFamily="2" charset="2"/>
              <a:buChar char="§"/>
            </a:pPr>
            <a:r>
              <a:rPr lang="id-ID" sz="2200" dirty="0" smtClean="0"/>
              <a:t>Kesenjangan ekonomi antar wilayah </a:t>
            </a:r>
            <a:r>
              <a:rPr lang="id-ID" sz="2200" dirty="0" smtClean="0">
                <a:sym typeface="Wingdings" pitchFamily="2" charset="2"/>
              </a:rPr>
              <a:t> </a:t>
            </a:r>
            <a:r>
              <a:rPr lang="id-ID" sz="2200" dirty="0" smtClean="0"/>
              <a:t>sebaran kontribusi wilayah terhadap PDB tetap lebar</a:t>
            </a:r>
          </a:p>
          <a:p>
            <a:pPr marL="269875" indent="-269875">
              <a:spcBef>
                <a:spcPts val="1200"/>
              </a:spcBef>
              <a:buFont typeface="Wingdings" pitchFamily="2" charset="2"/>
              <a:buChar char="§"/>
            </a:pPr>
            <a:r>
              <a:rPr lang="id-ID" sz="2200" dirty="0" smtClean="0"/>
              <a:t>Kesenjangan ekonomi antar sektor </a:t>
            </a:r>
            <a:r>
              <a:rPr lang="id-ID" sz="2200" dirty="0" smtClean="0">
                <a:sym typeface="Wingdings" pitchFamily="2" charset="2"/>
              </a:rPr>
              <a:t> </a:t>
            </a:r>
            <a:r>
              <a:rPr lang="id-ID" sz="2200" dirty="0" smtClean="0"/>
              <a:t>Sektor pertanian berkontribusi sebesar14,3% dari total PDB, tetapi menyerap sekitar 35% tenaga kerja</a:t>
            </a:r>
          </a:p>
          <a:p>
            <a:pPr marL="269875" indent="-269875">
              <a:spcBef>
                <a:spcPts val="1200"/>
              </a:spcBef>
              <a:buFont typeface="Wingdings" pitchFamily="2" charset="2"/>
              <a:buChar char="§"/>
            </a:pPr>
            <a:r>
              <a:rPr lang="id-ID" sz="2200" dirty="0" smtClean="0"/>
              <a:t>Ketimpangan penguasaan tanah sebagai aset ekonomi: 56%.  </a:t>
            </a:r>
          </a:p>
          <a:p>
            <a:pPr marL="269875" indent="-269875"/>
            <a:r>
              <a:rPr lang="id-ID" sz="2200" dirty="0" smtClean="0"/>
              <a:t>	Aset berupa properti, tanah, dan perkebunan dikuasai hanya oleh 0,2% penduduk Indonesia (GR 0,68)</a:t>
            </a:r>
          </a:p>
          <a:p>
            <a:pPr marL="269875" indent="-269875">
              <a:spcBef>
                <a:spcPts val="1200"/>
              </a:spcBef>
              <a:buFont typeface="Wingdings" pitchFamily="2" charset="2"/>
              <a:buChar char="§"/>
            </a:pPr>
            <a:r>
              <a:rPr lang="id-ID" sz="2200" dirty="0" smtClean="0"/>
              <a:t>Ketimpangan akses terhadap pendidikan dan kesehatan</a:t>
            </a:r>
          </a:p>
          <a:p>
            <a:pPr marL="269875" indent="-269875">
              <a:spcBef>
                <a:spcPts val="1200"/>
              </a:spcBef>
              <a:buFont typeface="Wingdings" pitchFamily="2" charset="2"/>
              <a:buChar char="§"/>
            </a:pPr>
            <a:r>
              <a:rPr lang="id-ID" sz="2200" dirty="0" smtClean="0"/>
              <a:t>Ketimpangan akses terhadap jasa keuangan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ZA-Perhepi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BD8B-2E29-4422-872F-DA5EDC529273}" type="slidenum">
              <a:rPr lang="id-ID" smtClean="0"/>
              <a:pPr/>
              <a:t>9</a:t>
            </a:fld>
            <a:endParaRPr lang="id-ID"/>
          </a:p>
        </p:txBody>
      </p:sp>
      <p:grpSp>
        <p:nvGrpSpPr>
          <p:cNvPr id="3" name="Group 14"/>
          <p:cNvGrpSpPr/>
          <p:nvPr/>
        </p:nvGrpSpPr>
        <p:grpSpPr>
          <a:xfrm>
            <a:off x="86428" y="154330"/>
            <a:ext cx="8929718" cy="6275066"/>
            <a:chOff x="86428" y="154330"/>
            <a:chExt cx="8929718" cy="6275066"/>
          </a:xfrm>
        </p:grpSpPr>
        <p:pic>
          <p:nvPicPr>
            <p:cNvPr id="2" name="Picture 1" descr="PERHEPI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292" y="154330"/>
              <a:ext cx="913499" cy="864000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>
              <a:off x="285720" y="1141396"/>
              <a:ext cx="8501122" cy="1588"/>
            </a:xfrm>
            <a:prstGeom prst="line">
              <a:avLst/>
            </a:prstGeom>
            <a:ln>
              <a:solidFill>
                <a:srgbClr val="00B05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6428" y="6427808"/>
              <a:ext cx="892971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57158" y="1285860"/>
              <a:ext cx="642942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Rectangle 9"/>
          <p:cNvSpPr/>
          <p:nvPr/>
        </p:nvSpPr>
        <p:spPr>
          <a:xfrm>
            <a:off x="1285852" y="357166"/>
            <a:ext cx="52940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800" b="1" dirty="0" smtClean="0">
                <a:solidFill>
                  <a:srgbClr val="006400"/>
                </a:solidFill>
              </a:rPr>
              <a:t>Tantangan Substantif Lainnya</a:t>
            </a:r>
            <a:endParaRPr lang="id-ID" sz="2800" b="1" dirty="0">
              <a:solidFill>
                <a:srgbClr val="0064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85852" y="1240890"/>
            <a:ext cx="7643866" cy="536487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457200" indent="-457200">
              <a:lnSpc>
                <a:spcPct val="85000"/>
              </a:lnSpc>
              <a:spcBef>
                <a:spcPts val="900"/>
              </a:spcBef>
              <a:buFont typeface="Wingdings" pitchFamily="2" charset="2"/>
              <a:buChar char="§"/>
            </a:pPr>
            <a:r>
              <a:rPr lang="id-ID" sz="2400" dirty="0" smtClean="0"/>
              <a:t>Alih Fungsi dan fragmentasi Lahan</a:t>
            </a:r>
          </a:p>
          <a:p>
            <a:pPr marL="457200" indent="-457200">
              <a:lnSpc>
                <a:spcPct val="85000"/>
              </a:lnSpc>
              <a:spcBef>
                <a:spcPts val="900"/>
              </a:spcBef>
              <a:buFont typeface="Wingdings" pitchFamily="2" charset="2"/>
              <a:buChar char="§"/>
            </a:pPr>
            <a:r>
              <a:rPr lang="id-ID" altLang="en-US" sz="2400" dirty="0" err="1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altLang="en-US" sz="2400" dirty="0" err="1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ukungan</a:t>
            </a:r>
            <a:r>
              <a:rPr lang="en-US" altLang="en-US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kelembagaan</a:t>
            </a:r>
            <a:r>
              <a:rPr lang="en-US" altLang="en-US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yang </a:t>
            </a:r>
            <a:r>
              <a:rPr lang="en-US" altLang="en-US" sz="2400" dirty="0" err="1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belum</a:t>
            </a:r>
            <a:r>
              <a:rPr lang="en-US" altLang="en-US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optimal</a:t>
            </a:r>
            <a:endParaRPr lang="id-ID" altLang="en-US" sz="2400" dirty="0" smtClean="0">
              <a:solidFill>
                <a:prstClr val="black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85000"/>
              </a:lnSpc>
              <a:spcBef>
                <a:spcPts val="900"/>
              </a:spcBef>
              <a:buFont typeface="Wingdings" pitchFamily="2" charset="2"/>
              <a:buChar char="§"/>
            </a:pPr>
            <a:r>
              <a:rPr lang="id-ID" sz="2400" dirty="0" smtClean="0"/>
              <a:t>Keterbatasan akses petani terhadap permodalan dan masih tingginya tingkat suku bunga.</a:t>
            </a:r>
          </a:p>
          <a:p>
            <a:pPr marL="457200" indent="-457200">
              <a:lnSpc>
                <a:spcPct val="85000"/>
              </a:lnSpc>
              <a:spcBef>
                <a:spcPts val="900"/>
              </a:spcBef>
              <a:buFont typeface="Wingdings" pitchFamily="2" charset="2"/>
              <a:buChar char="§"/>
            </a:pPr>
            <a:r>
              <a:rPr lang="id-ID" sz="2400" dirty="0" smtClean="0"/>
              <a:t>Kenaikan permintaan terhadap komoditas pertanian</a:t>
            </a:r>
          </a:p>
          <a:p>
            <a:pPr marL="457200" indent="-457200">
              <a:lnSpc>
                <a:spcPct val="85000"/>
              </a:lnSpc>
              <a:spcBef>
                <a:spcPts val="900"/>
              </a:spcBef>
              <a:buFont typeface="Wingdings" pitchFamily="2" charset="2"/>
              <a:buChar char="§"/>
            </a:pPr>
            <a:r>
              <a:rPr lang="id-ID" sz="2400" dirty="0" smtClean="0"/>
              <a:t>Infrastruktur Pertanian kurang mendukung</a:t>
            </a:r>
          </a:p>
          <a:p>
            <a:pPr marL="457200" indent="-457200">
              <a:lnSpc>
                <a:spcPct val="85000"/>
              </a:lnSpc>
              <a:spcBef>
                <a:spcPts val="900"/>
              </a:spcBef>
              <a:buFont typeface="Wingdings" pitchFamily="2" charset="2"/>
              <a:buChar char="§"/>
            </a:pPr>
            <a:r>
              <a:rPr lang="id-ID" sz="2400" dirty="0" smtClean="0"/>
              <a:t>Perubahan iklim global</a:t>
            </a:r>
          </a:p>
          <a:p>
            <a:pPr marL="457200" indent="-457200">
              <a:lnSpc>
                <a:spcPct val="85000"/>
              </a:lnSpc>
              <a:spcBef>
                <a:spcPts val="900"/>
              </a:spcBef>
              <a:buFont typeface="Wingdings" pitchFamily="2" charset="2"/>
              <a:buChar char="§"/>
            </a:pPr>
            <a:r>
              <a:rPr lang="id-ID" sz="2400" dirty="0" smtClean="0"/>
              <a:t>Kendala dalam pemasaran dan sistem logistik </a:t>
            </a:r>
          </a:p>
          <a:p>
            <a:pPr marL="457200" indent="-457200">
              <a:lnSpc>
                <a:spcPct val="85000"/>
              </a:lnSpc>
              <a:spcBef>
                <a:spcPts val="900"/>
              </a:spcBef>
              <a:buFont typeface="Wingdings" pitchFamily="2" charset="2"/>
              <a:buChar char="§"/>
            </a:pPr>
            <a:r>
              <a:rPr lang="id-ID" sz="2400" dirty="0" smtClean="0"/>
              <a:t>Fluktuasi harga produk dan kecenderungan harga yang rendah saat panen.</a:t>
            </a:r>
          </a:p>
          <a:p>
            <a:pPr marL="457200" indent="-457200">
              <a:lnSpc>
                <a:spcPct val="85000"/>
              </a:lnSpc>
              <a:spcBef>
                <a:spcPts val="900"/>
              </a:spcBef>
              <a:buFont typeface="Wingdings" pitchFamily="2" charset="2"/>
              <a:buChar char="§"/>
            </a:pPr>
            <a:r>
              <a:rPr lang="en-US" altLang="en-US" sz="2400" dirty="0" err="1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Semakin</a:t>
            </a:r>
            <a:r>
              <a:rPr lang="en-US" altLang="en-US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tidak</a:t>
            </a:r>
            <a:r>
              <a:rPr lang="en-US" altLang="en-US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menariknya</a:t>
            </a:r>
            <a:r>
              <a:rPr lang="en-US" altLang="en-US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d-ID" altLang="en-US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sektor</a:t>
            </a:r>
            <a:r>
              <a:rPr lang="en-US" altLang="en-US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pertanian</a:t>
            </a:r>
            <a:r>
              <a:rPr lang="en-US" altLang="en-US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d-ID" altLang="en-US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yang </a:t>
            </a:r>
            <a:r>
              <a:rPr lang="en-US" altLang="en-US" sz="2400" dirty="0" err="1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identik</a:t>
            </a:r>
            <a:r>
              <a:rPr lang="en-US" altLang="en-US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dengan</a:t>
            </a:r>
            <a:r>
              <a:rPr lang="en-US" altLang="en-US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kemiskinan</a:t>
            </a:r>
            <a:r>
              <a:rPr lang="en-US" altLang="en-US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id-ID" altLang="en-US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</a:t>
            </a:r>
            <a:r>
              <a:rPr lang="en-US" altLang="en-US" sz="2400" dirty="0" err="1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Petani</a:t>
            </a:r>
            <a:r>
              <a:rPr lang="en-US" altLang="en-US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Pangan</a:t>
            </a:r>
            <a:r>
              <a:rPr lang="en-US" altLang="en-US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id-ID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659</TotalTime>
  <Words>1522</Words>
  <Application>Microsoft Office PowerPoint</Application>
  <PresentationFormat>On-screen Show (4:3)</PresentationFormat>
  <Paragraphs>242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YOGA300</dc:creator>
  <cp:lastModifiedBy>Zulkifli Alamsyah</cp:lastModifiedBy>
  <cp:revision>77</cp:revision>
  <dcterms:created xsi:type="dcterms:W3CDTF">2015-11-03T14:52:08Z</dcterms:created>
  <dcterms:modified xsi:type="dcterms:W3CDTF">2015-12-14T23:06:08Z</dcterms:modified>
</cp:coreProperties>
</file>